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6"/>
  </p:notesMasterIdLst>
  <p:sldIdLst>
    <p:sldId id="302" r:id="rId2"/>
    <p:sldId id="303" r:id="rId3"/>
    <p:sldId id="304" r:id="rId4"/>
    <p:sldId id="307" r:id="rId5"/>
    <p:sldId id="308" r:id="rId6"/>
    <p:sldId id="305" r:id="rId7"/>
    <p:sldId id="290" r:id="rId8"/>
    <p:sldId id="306" r:id="rId9"/>
    <p:sldId id="309" r:id="rId10"/>
    <p:sldId id="310" r:id="rId11"/>
    <p:sldId id="311" r:id="rId12"/>
    <p:sldId id="312" r:id="rId13"/>
    <p:sldId id="313" r:id="rId14"/>
    <p:sldId id="314" r:id="rId1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Roboto Condensed" panose="02000000000000000000" pitchFamily="2" charset="0"/>
      <p:regular r:id="rId23"/>
      <p:bold r:id="rId24"/>
      <p:italic r:id="rId25"/>
      <p:boldItalic r:id="rId26"/>
    </p:embeddedFont>
    <p:embeddedFont>
      <p:font typeface="Roboto Light" panose="02000000000000000000" pitchFamily="2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1" roundtripDataSignature="AMtx7mg4Nba833Q8WnkWkg7mYEixG9vN9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1" d="100"/>
          <a:sy n="81" d="100"/>
        </p:scale>
        <p:origin x="14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customschemas.google.com/relationships/presentationmetadata" Target="meta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D7BF2B-20C3-4BF6-80C2-0F3E05473D83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1BD7F22-F01E-4878-BC27-46C78DB7C502}">
      <dgm:prSet/>
      <dgm:spPr/>
      <dgm:t>
        <a:bodyPr/>
        <a:lstStyle/>
        <a:p>
          <a:r>
            <a:rPr lang="en-GB"/>
            <a:t>Progress made</a:t>
          </a:r>
          <a:endParaRPr lang="en-US"/>
        </a:p>
      </dgm:t>
    </dgm:pt>
    <dgm:pt modelId="{7E30A69C-7898-422F-8A0B-4BCA808F4C1D}" type="parTrans" cxnId="{42A9CE2B-40C9-4D9B-9312-3DC63A7EF661}">
      <dgm:prSet/>
      <dgm:spPr/>
      <dgm:t>
        <a:bodyPr/>
        <a:lstStyle/>
        <a:p>
          <a:endParaRPr lang="en-US"/>
        </a:p>
      </dgm:t>
    </dgm:pt>
    <dgm:pt modelId="{3F2547CA-8464-483E-8850-629BC62E55CC}" type="sibTrans" cxnId="{42A9CE2B-40C9-4D9B-9312-3DC63A7EF661}">
      <dgm:prSet/>
      <dgm:spPr/>
      <dgm:t>
        <a:bodyPr/>
        <a:lstStyle/>
        <a:p>
          <a:endParaRPr lang="en-US"/>
        </a:p>
      </dgm:t>
    </dgm:pt>
    <dgm:pt modelId="{7FE6DFE9-129E-4AB0-BA32-F72E4B5ACE5C}">
      <dgm:prSet/>
      <dgm:spPr/>
      <dgm:t>
        <a:bodyPr/>
        <a:lstStyle/>
        <a:p>
          <a:r>
            <a:rPr lang="en-GB" dirty="0"/>
            <a:t>Literature review</a:t>
          </a:r>
          <a:endParaRPr lang="en-US" dirty="0"/>
        </a:p>
      </dgm:t>
    </dgm:pt>
    <dgm:pt modelId="{632945B0-8D04-4A2E-A173-9E5CD4F7EF73}" type="parTrans" cxnId="{0520868F-66CA-4B2C-87EB-58E726948BD5}">
      <dgm:prSet/>
      <dgm:spPr/>
      <dgm:t>
        <a:bodyPr/>
        <a:lstStyle/>
        <a:p>
          <a:endParaRPr lang="en-US"/>
        </a:p>
      </dgm:t>
    </dgm:pt>
    <dgm:pt modelId="{CBCE828F-DB65-4009-918E-B3EE1D28594F}" type="sibTrans" cxnId="{0520868F-66CA-4B2C-87EB-58E726948BD5}">
      <dgm:prSet/>
      <dgm:spPr/>
      <dgm:t>
        <a:bodyPr/>
        <a:lstStyle/>
        <a:p>
          <a:endParaRPr lang="en-US"/>
        </a:p>
      </dgm:t>
    </dgm:pt>
    <dgm:pt modelId="{DC095FF9-7656-407B-A9BE-A8274F9A6E41}">
      <dgm:prSet/>
      <dgm:spPr/>
      <dgm:t>
        <a:bodyPr/>
        <a:lstStyle/>
        <a:p>
          <a:r>
            <a:rPr lang="en-GB" dirty="0"/>
            <a:t>Dataset search</a:t>
          </a:r>
          <a:endParaRPr lang="en-US" dirty="0"/>
        </a:p>
      </dgm:t>
    </dgm:pt>
    <dgm:pt modelId="{A1AB7D85-174E-4644-8774-9315F7D23121}" type="parTrans" cxnId="{AA95287D-26BB-436D-A4F4-2CA94023BA96}">
      <dgm:prSet/>
      <dgm:spPr/>
      <dgm:t>
        <a:bodyPr/>
        <a:lstStyle/>
        <a:p>
          <a:endParaRPr lang="en-US"/>
        </a:p>
      </dgm:t>
    </dgm:pt>
    <dgm:pt modelId="{FFE11917-155A-4D25-8B7A-3F723D8AC867}" type="sibTrans" cxnId="{AA95287D-26BB-436D-A4F4-2CA94023BA96}">
      <dgm:prSet/>
      <dgm:spPr/>
      <dgm:t>
        <a:bodyPr/>
        <a:lstStyle/>
        <a:p>
          <a:endParaRPr lang="en-US"/>
        </a:p>
      </dgm:t>
    </dgm:pt>
    <dgm:pt modelId="{229FA1A1-AAA1-4A57-9B22-95D808310EF8}">
      <dgm:prSet/>
      <dgm:spPr/>
      <dgm:t>
        <a:bodyPr/>
        <a:lstStyle/>
        <a:p>
          <a:r>
            <a:rPr lang="en-GB"/>
            <a:t>Since 23/11/2020: 2 extra datasets found</a:t>
          </a:r>
          <a:endParaRPr lang="en-US"/>
        </a:p>
      </dgm:t>
    </dgm:pt>
    <dgm:pt modelId="{E4B73139-4E0B-4F92-8277-9CB337056ADA}" type="parTrans" cxnId="{6B6EC7D1-6FDF-4113-B933-C8E27BBF40A6}">
      <dgm:prSet/>
      <dgm:spPr/>
      <dgm:t>
        <a:bodyPr/>
        <a:lstStyle/>
        <a:p>
          <a:endParaRPr lang="en-US"/>
        </a:p>
      </dgm:t>
    </dgm:pt>
    <dgm:pt modelId="{871ABD10-95EF-4F57-AB96-5C8D30D88D19}" type="sibTrans" cxnId="{6B6EC7D1-6FDF-4113-B933-C8E27BBF40A6}">
      <dgm:prSet/>
      <dgm:spPr/>
      <dgm:t>
        <a:bodyPr/>
        <a:lstStyle/>
        <a:p>
          <a:endParaRPr lang="en-US"/>
        </a:p>
      </dgm:t>
    </dgm:pt>
    <dgm:pt modelId="{BF38C8F6-4FDB-4C2F-B261-FE93899F56FE}">
      <dgm:prSet/>
      <dgm:spPr/>
      <dgm:t>
        <a:bodyPr/>
        <a:lstStyle/>
        <a:p>
          <a:r>
            <a:rPr lang="en-GB" dirty="0"/>
            <a:t>3 interesting code repo’s found (and many less interesting)</a:t>
          </a:r>
          <a:endParaRPr lang="en-US" dirty="0"/>
        </a:p>
      </dgm:t>
    </dgm:pt>
    <dgm:pt modelId="{16C32BA9-85E2-480C-A66F-D247AE9A8EF6}" type="parTrans" cxnId="{13CAC42F-DEA1-4659-9D7D-4C57D9BA515E}">
      <dgm:prSet/>
      <dgm:spPr/>
      <dgm:t>
        <a:bodyPr/>
        <a:lstStyle/>
        <a:p>
          <a:endParaRPr lang="en-US"/>
        </a:p>
      </dgm:t>
    </dgm:pt>
    <dgm:pt modelId="{6E6C9C2D-BD5F-4AA8-B9A4-20FE60EEAF8C}" type="sibTrans" cxnId="{13CAC42F-DEA1-4659-9D7D-4C57D9BA515E}">
      <dgm:prSet/>
      <dgm:spPr/>
      <dgm:t>
        <a:bodyPr/>
        <a:lstStyle/>
        <a:p>
          <a:endParaRPr lang="en-US"/>
        </a:p>
      </dgm:t>
    </dgm:pt>
    <dgm:pt modelId="{79CEFAC3-7987-48C9-A16C-7072DC2DAB8C}">
      <dgm:prSet/>
      <dgm:spPr/>
      <dgm:t>
        <a:bodyPr/>
        <a:lstStyle/>
        <a:p>
          <a:r>
            <a:rPr lang="en-GB" dirty="0"/>
            <a:t>Progress lag behind:</a:t>
          </a:r>
          <a:endParaRPr lang="en-US" dirty="0"/>
        </a:p>
      </dgm:t>
    </dgm:pt>
    <dgm:pt modelId="{0BCF5422-B6C1-493E-A1CD-1D53878C4E86}" type="parTrans" cxnId="{87A49124-37DE-4F19-9EED-D9CAA6A120B4}">
      <dgm:prSet/>
      <dgm:spPr/>
      <dgm:t>
        <a:bodyPr/>
        <a:lstStyle/>
        <a:p>
          <a:endParaRPr lang="en-US"/>
        </a:p>
      </dgm:t>
    </dgm:pt>
    <dgm:pt modelId="{EBEF20AC-3FDC-4332-946E-5EAF181D7583}" type="sibTrans" cxnId="{87A49124-37DE-4F19-9EED-D9CAA6A120B4}">
      <dgm:prSet/>
      <dgm:spPr/>
      <dgm:t>
        <a:bodyPr/>
        <a:lstStyle/>
        <a:p>
          <a:endParaRPr lang="en-US"/>
        </a:p>
      </dgm:t>
    </dgm:pt>
    <dgm:pt modelId="{FCEC0900-4107-4108-A14F-52490F63F16C}">
      <dgm:prSet/>
      <dgm:spPr/>
      <dgm:t>
        <a:bodyPr/>
        <a:lstStyle/>
        <a:p>
          <a:r>
            <a:rPr lang="en-GB" dirty="0"/>
            <a:t>Start exploration of existing code </a:t>
          </a:r>
          <a:endParaRPr lang="en-US" dirty="0"/>
        </a:p>
      </dgm:t>
    </dgm:pt>
    <dgm:pt modelId="{D7B2DD84-12CD-4785-A8B7-BECD152704E0}" type="parTrans" cxnId="{9F714E5F-26AD-4D19-B0B8-9CA963760D2D}">
      <dgm:prSet/>
      <dgm:spPr/>
      <dgm:t>
        <a:bodyPr/>
        <a:lstStyle/>
        <a:p>
          <a:endParaRPr lang="en-US"/>
        </a:p>
      </dgm:t>
    </dgm:pt>
    <dgm:pt modelId="{6477DAEC-FE27-4991-9FE3-770E914E99A9}" type="sibTrans" cxnId="{9F714E5F-26AD-4D19-B0B8-9CA963760D2D}">
      <dgm:prSet/>
      <dgm:spPr/>
      <dgm:t>
        <a:bodyPr/>
        <a:lstStyle/>
        <a:p>
          <a:endParaRPr lang="en-US"/>
        </a:p>
      </dgm:t>
    </dgm:pt>
    <dgm:pt modelId="{A8F54A84-FE63-425F-9540-64F666411F21}">
      <dgm:prSet/>
      <dgm:spPr/>
      <dgm:t>
        <a:bodyPr/>
        <a:lstStyle/>
        <a:p>
          <a:r>
            <a:rPr lang="en-US" dirty="0"/>
            <a:t>Proper write out </a:t>
          </a:r>
        </a:p>
      </dgm:t>
    </dgm:pt>
    <dgm:pt modelId="{478060B5-5CFB-4B8C-AEAF-E9D26CCA45FC}" type="parTrans" cxnId="{2FC3F76D-EB5B-457C-83C0-8253FF4432A9}">
      <dgm:prSet/>
      <dgm:spPr/>
      <dgm:t>
        <a:bodyPr/>
        <a:lstStyle/>
        <a:p>
          <a:endParaRPr lang="en-GB"/>
        </a:p>
      </dgm:t>
    </dgm:pt>
    <dgm:pt modelId="{884C11A6-805E-4CB5-AAD8-313919121D73}" type="sibTrans" cxnId="{2FC3F76D-EB5B-457C-83C0-8253FF4432A9}">
      <dgm:prSet/>
      <dgm:spPr/>
      <dgm:t>
        <a:bodyPr/>
        <a:lstStyle/>
        <a:p>
          <a:endParaRPr lang="en-GB"/>
        </a:p>
      </dgm:t>
    </dgm:pt>
    <dgm:pt modelId="{74465BFB-1BF9-43A2-80AF-9354B931311F}" type="pres">
      <dgm:prSet presAssocID="{44D7BF2B-20C3-4BF6-80C2-0F3E05473D83}" presName="linear" presStyleCnt="0">
        <dgm:presLayoutVars>
          <dgm:dir/>
          <dgm:animLvl val="lvl"/>
          <dgm:resizeHandles val="exact"/>
        </dgm:presLayoutVars>
      </dgm:prSet>
      <dgm:spPr/>
    </dgm:pt>
    <dgm:pt modelId="{4619225C-E73A-49E4-A384-71F31D9211F3}" type="pres">
      <dgm:prSet presAssocID="{61BD7F22-F01E-4878-BC27-46C78DB7C502}" presName="parentLin" presStyleCnt="0"/>
      <dgm:spPr/>
    </dgm:pt>
    <dgm:pt modelId="{B1F3FD08-F98A-4077-AA87-BE2102B12FB6}" type="pres">
      <dgm:prSet presAssocID="{61BD7F22-F01E-4878-BC27-46C78DB7C502}" presName="parentLeftMargin" presStyleLbl="node1" presStyleIdx="0" presStyleCnt="2"/>
      <dgm:spPr/>
    </dgm:pt>
    <dgm:pt modelId="{4B366BB5-4DBE-4212-9DB8-663AE54016BD}" type="pres">
      <dgm:prSet presAssocID="{61BD7F22-F01E-4878-BC27-46C78DB7C50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7125F93-30C0-454B-84C7-D0A0CCD301C4}" type="pres">
      <dgm:prSet presAssocID="{61BD7F22-F01E-4878-BC27-46C78DB7C502}" presName="negativeSpace" presStyleCnt="0"/>
      <dgm:spPr/>
    </dgm:pt>
    <dgm:pt modelId="{E25526BF-67C2-4BD3-9E5E-1ACB13A31A5F}" type="pres">
      <dgm:prSet presAssocID="{61BD7F22-F01E-4878-BC27-46C78DB7C502}" presName="childText" presStyleLbl="conFgAcc1" presStyleIdx="0" presStyleCnt="2">
        <dgm:presLayoutVars>
          <dgm:bulletEnabled val="1"/>
        </dgm:presLayoutVars>
      </dgm:prSet>
      <dgm:spPr/>
    </dgm:pt>
    <dgm:pt modelId="{EA4A89EE-5E56-45FB-AE3E-C0A96B6490EC}" type="pres">
      <dgm:prSet presAssocID="{3F2547CA-8464-483E-8850-629BC62E55CC}" presName="spaceBetweenRectangles" presStyleCnt="0"/>
      <dgm:spPr/>
    </dgm:pt>
    <dgm:pt modelId="{3BB7B97C-BE77-46CD-BCDD-47761C5C03CF}" type="pres">
      <dgm:prSet presAssocID="{79CEFAC3-7987-48C9-A16C-7072DC2DAB8C}" presName="parentLin" presStyleCnt="0"/>
      <dgm:spPr/>
    </dgm:pt>
    <dgm:pt modelId="{F8F4C36A-28D8-4A5E-B5A5-1804BEE76181}" type="pres">
      <dgm:prSet presAssocID="{79CEFAC3-7987-48C9-A16C-7072DC2DAB8C}" presName="parentLeftMargin" presStyleLbl="node1" presStyleIdx="0" presStyleCnt="2"/>
      <dgm:spPr/>
    </dgm:pt>
    <dgm:pt modelId="{3C17CC40-B672-43AB-A39D-7EF192E0E5D3}" type="pres">
      <dgm:prSet presAssocID="{79CEFAC3-7987-48C9-A16C-7072DC2DAB8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EEB094D-6F85-44D8-A743-64E4B716B57B}" type="pres">
      <dgm:prSet presAssocID="{79CEFAC3-7987-48C9-A16C-7072DC2DAB8C}" presName="negativeSpace" presStyleCnt="0"/>
      <dgm:spPr/>
    </dgm:pt>
    <dgm:pt modelId="{2517AD06-0D47-4D4A-B467-4F51D0FFC051}" type="pres">
      <dgm:prSet presAssocID="{79CEFAC3-7987-48C9-A16C-7072DC2DAB8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EE51B60D-83D6-499C-98C4-EB0ED1DC1635}" type="presOf" srcId="{A8F54A84-FE63-425F-9540-64F666411F21}" destId="{2517AD06-0D47-4D4A-B467-4F51D0FFC051}" srcOrd="0" destOrd="0" presId="urn:microsoft.com/office/officeart/2005/8/layout/list1"/>
    <dgm:cxn modelId="{5C574014-0FB8-4279-B4BB-C3423F48483D}" type="presOf" srcId="{DC095FF9-7656-407B-A9BE-A8274F9A6E41}" destId="{E25526BF-67C2-4BD3-9E5E-1ACB13A31A5F}" srcOrd="0" destOrd="1" presId="urn:microsoft.com/office/officeart/2005/8/layout/list1"/>
    <dgm:cxn modelId="{FC82281A-1199-40D2-9964-D7AD5A65E318}" type="presOf" srcId="{FCEC0900-4107-4108-A14F-52490F63F16C}" destId="{2517AD06-0D47-4D4A-B467-4F51D0FFC051}" srcOrd="0" destOrd="1" presId="urn:microsoft.com/office/officeart/2005/8/layout/list1"/>
    <dgm:cxn modelId="{87A49124-37DE-4F19-9EED-D9CAA6A120B4}" srcId="{44D7BF2B-20C3-4BF6-80C2-0F3E05473D83}" destId="{79CEFAC3-7987-48C9-A16C-7072DC2DAB8C}" srcOrd="1" destOrd="0" parTransId="{0BCF5422-B6C1-493E-A1CD-1D53878C4E86}" sibTransId="{EBEF20AC-3FDC-4332-946E-5EAF181D7583}"/>
    <dgm:cxn modelId="{42A9CE2B-40C9-4D9B-9312-3DC63A7EF661}" srcId="{44D7BF2B-20C3-4BF6-80C2-0F3E05473D83}" destId="{61BD7F22-F01E-4878-BC27-46C78DB7C502}" srcOrd="0" destOrd="0" parTransId="{7E30A69C-7898-422F-8A0B-4BCA808F4C1D}" sibTransId="{3F2547CA-8464-483E-8850-629BC62E55CC}"/>
    <dgm:cxn modelId="{13CAC42F-DEA1-4659-9D7D-4C57D9BA515E}" srcId="{61BD7F22-F01E-4878-BC27-46C78DB7C502}" destId="{BF38C8F6-4FDB-4C2F-B261-FE93899F56FE}" srcOrd="2" destOrd="0" parTransId="{16C32BA9-85E2-480C-A66F-D247AE9A8EF6}" sibTransId="{6E6C9C2D-BD5F-4AA8-B9A4-20FE60EEAF8C}"/>
    <dgm:cxn modelId="{C85BA235-6905-4FCF-9D93-410032DDA076}" type="presOf" srcId="{61BD7F22-F01E-4878-BC27-46C78DB7C502}" destId="{B1F3FD08-F98A-4077-AA87-BE2102B12FB6}" srcOrd="0" destOrd="0" presId="urn:microsoft.com/office/officeart/2005/8/layout/list1"/>
    <dgm:cxn modelId="{9F714E5F-26AD-4D19-B0B8-9CA963760D2D}" srcId="{79CEFAC3-7987-48C9-A16C-7072DC2DAB8C}" destId="{FCEC0900-4107-4108-A14F-52490F63F16C}" srcOrd="1" destOrd="0" parTransId="{D7B2DD84-12CD-4785-A8B7-BECD152704E0}" sibTransId="{6477DAEC-FE27-4991-9FE3-770E914E99A9}"/>
    <dgm:cxn modelId="{195FE064-9724-42D8-964F-9B65446FA8F9}" type="presOf" srcId="{44D7BF2B-20C3-4BF6-80C2-0F3E05473D83}" destId="{74465BFB-1BF9-43A2-80AF-9354B931311F}" srcOrd="0" destOrd="0" presId="urn:microsoft.com/office/officeart/2005/8/layout/list1"/>
    <dgm:cxn modelId="{7A266946-B497-4E9C-A23F-83159A9B42D0}" type="presOf" srcId="{229FA1A1-AAA1-4A57-9B22-95D808310EF8}" destId="{E25526BF-67C2-4BD3-9E5E-1ACB13A31A5F}" srcOrd="0" destOrd="2" presId="urn:microsoft.com/office/officeart/2005/8/layout/list1"/>
    <dgm:cxn modelId="{2FC3F76D-EB5B-457C-83C0-8253FF4432A9}" srcId="{79CEFAC3-7987-48C9-A16C-7072DC2DAB8C}" destId="{A8F54A84-FE63-425F-9540-64F666411F21}" srcOrd="0" destOrd="0" parTransId="{478060B5-5CFB-4B8C-AEAF-E9D26CCA45FC}" sibTransId="{884C11A6-805E-4CB5-AAD8-313919121D73}"/>
    <dgm:cxn modelId="{AA95287D-26BB-436D-A4F4-2CA94023BA96}" srcId="{61BD7F22-F01E-4878-BC27-46C78DB7C502}" destId="{DC095FF9-7656-407B-A9BE-A8274F9A6E41}" srcOrd="1" destOrd="0" parTransId="{A1AB7D85-174E-4644-8774-9315F7D23121}" sibTransId="{FFE11917-155A-4D25-8B7A-3F723D8AC867}"/>
    <dgm:cxn modelId="{0520868F-66CA-4B2C-87EB-58E726948BD5}" srcId="{61BD7F22-F01E-4878-BC27-46C78DB7C502}" destId="{7FE6DFE9-129E-4AB0-BA32-F72E4B5ACE5C}" srcOrd="0" destOrd="0" parTransId="{632945B0-8D04-4A2E-A173-9E5CD4F7EF73}" sibTransId="{CBCE828F-DB65-4009-918E-B3EE1D28594F}"/>
    <dgm:cxn modelId="{8EEC6FA3-4B26-45EC-8F37-37F1AC044EAF}" type="presOf" srcId="{79CEFAC3-7987-48C9-A16C-7072DC2DAB8C}" destId="{3C17CC40-B672-43AB-A39D-7EF192E0E5D3}" srcOrd="1" destOrd="0" presId="urn:microsoft.com/office/officeart/2005/8/layout/list1"/>
    <dgm:cxn modelId="{5FF0D0A3-E97E-498D-89F5-95458222F39B}" type="presOf" srcId="{7FE6DFE9-129E-4AB0-BA32-F72E4B5ACE5C}" destId="{E25526BF-67C2-4BD3-9E5E-1ACB13A31A5F}" srcOrd="0" destOrd="0" presId="urn:microsoft.com/office/officeart/2005/8/layout/list1"/>
    <dgm:cxn modelId="{6FDEA6A5-69A5-4AED-AEA5-91BC166FE35B}" type="presOf" srcId="{79CEFAC3-7987-48C9-A16C-7072DC2DAB8C}" destId="{F8F4C36A-28D8-4A5E-B5A5-1804BEE76181}" srcOrd="0" destOrd="0" presId="urn:microsoft.com/office/officeart/2005/8/layout/list1"/>
    <dgm:cxn modelId="{98D628BE-EB80-478E-B78F-04D6C123C25B}" type="presOf" srcId="{BF38C8F6-4FDB-4C2F-B261-FE93899F56FE}" destId="{E25526BF-67C2-4BD3-9E5E-1ACB13A31A5F}" srcOrd="0" destOrd="3" presId="urn:microsoft.com/office/officeart/2005/8/layout/list1"/>
    <dgm:cxn modelId="{6B6EC7D1-6FDF-4113-B933-C8E27BBF40A6}" srcId="{DC095FF9-7656-407B-A9BE-A8274F9A6E41}" destId="{229FA1A1-AAA1-4A57-9B22-95D808310EF8}" srcOrd="0" destOrd="0" parTransId="{E4B73139-4E0B-4F92-8277-9CB337056ADA}" sibTransId="{871ABD10-95EF-4F57-AB96-5C8D30D88D19}"/>
    <dgm:cxn modelId="{8E4BF9FD-5754-4969-9E3D-19518773F8D6}" type="presOf" srcId="{61BD7F22-F01E-4878-BC27-46C78DB7C502}" destId="{4B366BB5-4DBE-4212-9DB8-663AE54016BD}" srcOrd="1" destOrd="0" presId="urn:microsoft.com/office/officeart/2005/8/layout/list1"/>
    <dgm:cxn modelId="{7A8821AB-C9BC-4015-A450-14358FFA6C65}" type="presParOf" srcId="{74465BFB-1BF9-43A2-80AF-9354B931311F}" destId="{4619225C-E73A-49E4-A384-71F31D9211F3}" srcOrd="0" destOrd="0" presId="urn:microsoft.com/office/officeart/2005/8/layout/list1"/>
    <dgm:cxn modelId="{1B5F15E4-54AE-40CD-A249-2EE5FBA82E73}" type="presParOf" srcId="{4619225C-E73A-49E4-A384-71F31D9211F3}" destId="{B1F3FD08-F98A-4077-AA87-BE2102B12FB6}" srcOrd="0" destOrd="0" presId="urn:microsoft.com/office/officeart/2005/8/layout/list1"/>
    <dgm:cxn modelId="{821D6C50-74EB-4C8F-888D-1185A5EF0752}" type="presParOf" srcId="{4619225C-E73A-49E4-A384-71F31D9211F3}" destId="{4B366BB5-4DBE-4212-9DB8-663AE54016BD}" srcOrd="1" destOrd="0" presId="urn:microsoft.com/office/officeart/2005/8/layout/list1"/>
    <dgm:cxn modelId="{4077E462-AF19-44A0-BA87-6DD7CEEA381F}" type="presParOf" srcId="{74465BFB-1BF9-43A2-80AF-9354B931311F}" destId="{07125F93-30C0-454B-84C7-D0A0CCD301C4}" srcOrd="1" destOrd="0" presId="urn:microsoft.com/office/officeart/2005/8/layout/list1"/>
    <dgm:cxn modelId="{5BD56187-729B-43DF-ABA0-36821EAE5C40}" type="presParOf" srcId="{74465BFB-1BF9-43A2-80AF-9354B931311F}" destId="{E25526BF-67C2-4BD3-9E5E-1ACB13A31A5F}" srcOrd="2" destOrd="0" presId="urn:microsoft.com/office/officeart/2005/8/layout/list1"/>
    <dgm:cxn modelId="{207B46DF-DC47-49B1-AA4C-3B0E16CF4D51}" type="presParOf" srcId="{74465BFB-1BF9-43A2-80AF-9354B931311F}" destId="{EA4A89EE-5E56-45FB-AE3E-C0A96B6490EC}" srcOrd="3" destOrd="0" presId="urn:microsoft.com/office/officeart/2005/8/layout/list1"/>
    <dgm:cxn modelId="{C5E1A5A9-0C5B-4BA1-A874-5F45A150EB19}" type="presParOf" srcId="{74465BFB-1BF9-43A2-80AF-9354B931311F}" destId="{3BB7B97C-BE77-46CD-BCDD-47761C5C03CF}" srcOrd="4" destOrd="0" presId="urn:microsoft.com/office/officeart/2005/8/layout/list1"/>
    <dgm:cxn modelId="{7B285A1C-C668-48E4-A377-841D43EA817A}" type="presParOf" srcId="{3BB7B97C-BE77-46CD-BCDD-47761C5C03CF}" destId="{F8F4C36A-28D8-4A5E-B5A5-1804BEE76181}" srcOrd="0" destOrd="0" presId="urn:microsoft.com/office/officeart/2005/8/layout/list1"/>
    <dgm:cxn modelId="{03D7615A-091F-4E90-8803-1C44BADDE68D}" type="presParOf" srcId="{3BB7B97C-BE77-46CD-BCDD-47761C5C03CF}" destId="{3C17CC40-B672-43AB-A39D-7EF192E0E5D3}" srcOrd="1" destOrd="0" presId="urn:microsoft.com/office/officeart/2005/8/layout/list1"/>
    <dgm:cxn modelId="{529E795A-C4D7-4158-ACBD-68AE1B536C26}" type="presParOf" srcId="{74465BFB-1BF9-43A2-80AF-9354B931311F}" destId="{5EEB094D-6F85-44D8-A743-64E4B716B57B}" srcOrd="5" destOrd="0" presId="urn:microsoft.com/office/officeart/2005/8/layout/list1"/>
    <dgm:cxn modelId="{90DB9B05-048E-4444-8DE6-79D58276BF7B}" type="presParOf" srcId="{74465BFB-1BF9-43A2-80AF-9354B931311F}" destId="{2517AD06-0D47-4D4A-B467-4F51D0FFC051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5526BF-67C2-4BD3-9E5E-1ACB13A31A5F}">
      <dsp:nvSpPr>
        <dsp:cNvPr id="0" name=""/>
        <dsp:cNvSpPr/>
      </dsp:nvSpPr>
      <dsp:spPr>
        <a:xfrm>
          <a:off x="0" y="480518"/>
          <a:ext cx="4697730" cy="2753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4596" tIns="479044" rIns="364596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dirty="0"/>
            <a:t>Literature review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dirty="0"/>
            <a:t>Dataset search</a:t>
          </a:r>
          <a:endParaRPr lang="en-US" sz="2300" kern="1200" dirty="0"/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/>
            <a:t>Since 23/11/2020: 2 extra datasets found</a:t>
          </a:r>
          <a:endParaRPr lang="en-US" sz="2300" kern="120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dirty="0"/>
            <a:t>3 interesting code repo’s found (and many less interesting)</a:t>
          </a:r>
          <a:endParaRPr lang="en-US" sz="2300" kern="1200" dirty="0"/>
        </a:p>
      </dsp:txBody>
      <dsp:txXfrm>
        <a:off x="0" y="480518"/>
        <a:ext cx="4697730" cy="2753100"/>
      </dsp:txXfrm>
    </dsp:sp>
    <dsp:sp modelId="{4B366BB5-4DBE-4212-9DB8-663AE54016BD}">
      <dsp:nvSpPr>
        <dsp:cNvPr id="0" name=""/>
        <dsp:cNvSpPr/>
      </dsp:nvSpPr>
      <dsp:spPr>
        <a:xfrm>
          <a:off x="234886" y="141038"/>
          <a:ext cx="3288411" cy="678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294" tIns="0" rIns="124294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Progress made</a:t>
          </a:r>
          <a:endParaRPr lang="en-US" sz="2300" kern="1200"/>
        </a:p>
      </dsp:txBody>
      <dsp:txXfrm>
        <a:off x="268030" y="174182"/>
        <a:ext cx="3222123" cy="612672"/>
      </dsp:txXfrm>
    </dsp:sp>
    <dsp:sp modelId="{2517AD06-0D47-4D4A-B467-4F51D0FFC051}">
      <dsp:nvSpPr>
        <dsp:cNvPr id="0" name=""/>
        <dsp:cNvSpPr/>
      </dsp:nvSpPr>
      <dsp:spPr>
        <a:xfrm>
          <a:off x="0" y="3697299"/>
          <a:ext cx="4697730" cy="1666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4596" tIns="479044" rIns="364596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Proper write out 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dirty="0"/>
            <a:t>Start exploration of existing code </a:t>
          </a:r>
          <a:endParaRPr lang="en-US" sz="2300" kern="1200" dirty="0"/>
        </a:p>
      </dsp:txBody>
      <dsp:txXfrm>
        <a:off x="0" y="3697299"/>
        <a:ext cx="4697730" cy="1666350"/>
      </dsp:txXfrm>
    </dsp:sp>
    <dsp:sp modelId="{3C17CC40-B672-43AB-A39D-7EF192E0E5D3}">
      <dsp:nvSpPr>
        <dsp:cNvPr id="0" name=""/>
        <dsp:cNvSpPr/>
      </dsp:nvSpPr>
      <dsp:spPr>
        <a:xfrm>
          <a:off x="234886" y="3357819"/>
          <a:ext cx="3288411" cy="67896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294" tIns="0" rIns="124294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Progress lag behind:</a:t>
          </a:r>
          <a:endParaRPr lang="en-US" sz="2300" kern="1200" dirty="0"/>
        </a:p>
      </dsp:txBody>
      <dsp:txXfrm>
        <a:off x="268030" y="3390963"/>
        <a:ext cx="3222123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f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B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92312-75E7-4751-BB52-561844967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4ABB66-83A2-46DE-8A2D-52F27E2B78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4CAB8-94F2-4D29-AA21-6B4847CE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B5A78-9741-4ECD-850B-66BEFAC47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3932D-27F5-466A-9FAA-49BEC0D2D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200596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60575-F892-4FD5-9A08-9F62FE605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7F88D6-3963-4C30-AFC1-7EB00D627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46271-A336-49CE-A54F-60E420102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283DA-0BB7-4583-91C3-5AD500B5A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85F53-338D-4284-9F3F-CFFF07DE2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62990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E28D0F-70B6-4EA2-A78B-1E161CB4B3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948624-4953-4F7A-B870-6CA97BB1E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CD260-F7A5-45FD-88BF-56B3AD5D2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3EF2B-340B-4EEF-9247-4484E978D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AE6E8-EE25-4A0B-9042-8D2F607B3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22101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- Numbers, no subtitle">
  <p:cSld name="Text slide - Numbers, no subtitle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1"/>
          <p:cNvSpPr txBox="1">
            <a:spLocks noGrp="1"/>
          </p:cNvSpPr>
          <p:nvPr>
            <p:ph type="title"/>
          </p:nvPr>
        </p:nvSpPr>
        <p:spPr>
          <a:xfrm>
            <a:off x="540000" y="540000"/>
            <a:ext cx="81000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AC143"/>
              </a:buClr>
              <a:buSzPts val="2600"/>
              <a:buFont typeface="Roboto Condensed"/>
              <a:buNone/>
              <a:defRPr sz="2600">
                <a:solidFill>
                  <a:srgbClr val="7AC14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1"/>
          <p:cNvSpPr txBox="1">
            <a:spLocks noGrp="1"/>
          </p:cNvSpPr>
          <p:nvPr>
            <p:ph type="body" idx="1"/>
          </p:nvPr>
        </p:nvSpPr>
        <p:spPr>
          <a:xfrm>
            <a:off x="540000" y="1445844"/>
            <a:ext cx="8100000" cy="4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683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339"/>
              </a:buClr>
              <a:buSzPts val="2200"/>
              <a:buFont typeface="Roboto Condensed"/>
              <a:buAutoNum type="arabicPeriod"/>
              <a:defRPr/>
            </a:lvl1pPr>
            <a:lvl2pPr marL="914400" lvl="1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339"/>
              </a:buClr>
              <a:buSzPts val="1800"/>
              <a:buFont typeface="Roboto Condensed"/>
              <a:buAutoNum type="alphaLcPeriod"/>
              <a:defRPr/>
            </a:lvl2pPr>
            <a:lvl3pPr marL="1371600" lvl="2" indent="-3175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339"/>
              </a:buClr>
              <a:buSzPts val="1400"/>
              <a:buFont typeface="Roboto Condensed"/>
              <a:buAutoNum type="romanLcPeriod"/>
              <a:defRPr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2339"/>
              </a:buClr>
              <a:buSzPts val="1400"/>
              <a:buFont typeface="Roboto Condensed"/>
              <a:buAutoNum type="arabicPeriod"/>
              <a:defRPr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2339"/>
              </a:buClr>
              <a:buSzPts val="1400"/>
              <a:buFont typeface="Roboto Condensed"/>
              <a:buAutoNum type="alphaLcPeriod"/>
              <a:defRPr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2339"/>
              </a:buClr>
              <a:buSzPts val="1400"/>
              <a:buFont typeface="Roboto Condensed"/>
              <a:buAutoNum type="romanLcPeriod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1589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- Picture left">
  <p:cSld name="Text slide - Picture lef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4"/>
          <p:cNvSpPr txBox="1">
            <a:spLocks noGrp="1"/>
          </p:cNvSpPr>
          <p:nvPr>
            <p:ph type="title"/>
          </p:nvPr>
        </p:nvSpPr>
        <p:spPr>
          <a:xfrm>
            <a:off x="540000" y="540000"/>
            <a:ext cx="81000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Clr>
                <a:srgbClr val="7AC14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4"/>
          <p:cNvSpPr txBox="1">
            <a:spLocks noGrp="1"/>
          </p:cNvSpPr>
          <p:nvPr>
            <p:ph type="body" idx="1"/>
          </p:nvPr>
        </p:nvSpPr>
        <p:spPr>
          <a:xfrm>
            <a:off x="6084000" y="1440000"/>
            <a:ext cx="2556000" cy="4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339"/>
              </a:buClr>
              <a:buSzPts val="1400"/>
              <a:buNone/>
              <a:defRPr sz="1400"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339"/>
              </a:buClr>
              <a:buSzPts val="1200"/>
              <a:buChar char="•"/>
              <a:defRPr sz="1200"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2921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339"/>
              </a:buClr>
              <a:buSzPts val="1000"/>
              <a:buChar char="•"/>
              <a:defRPr sz="1000"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339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339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339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34"/>
          <p:cNvSpPr>
            <a:spLocks noGrp="1"/>
          </p:cNvSpPr>
          <p:nvPr>
            <p:ph type="pic" idx="2"/>
          </p:nvPr>
        </p:nvSpPr>
        <p:spPr>
          <a:xfrm>
            <a:off x="540000" y="1440000"/>
            <a:ext cx="5220000" cy="4680000"/>
          </a:xfrm>
          <a:prstGeom prst="rect">
            <a:avLst/>
          </a:prstGeom>
          <a:noFill/>
          <a:ln w="9525" cap="flat" cmpd="sng">
            <a:solidFill>
              <a:srgbClr val="9EA3B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0" tIns="180000" rIns="0" bIns="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339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233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339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2339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2339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2339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339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2339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339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2339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339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002339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9133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486C8-DBB1-4FA0-87D8-AD5EE54AE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B8A39-CCE3-4ACD-B756-CBE22AF37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6A55E-023E-4CAD-918C-D400166DC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75844D-03C5-4452-A9EC-5709CA3A1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9AF13-ADDB-4EBD-8638-E625861F2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287045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33C57-F89B-498B-87DE-13D44E491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0CB4BE-714C-424C-9945-0EB37B11D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F5A25B-8133-49AE-AC7D-9C58A8846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6038F-C9A9-424B-AB55-12219FE33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2A62C-F00A-4941-8FE0-C0E0E4564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59703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DCD5C-6014-4655-A901-8E481341C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FB617-1A18-4870-8543-C027EBEDF1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1B00B-8A61-413F-9EF5-F1F33A7405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CEFDD7-0826-4025-944C-6386A386D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E43E32-4427-4E48-9E74-3E040E49E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F3420-C5C3-483C-89E7-D0E3C3BEB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702477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6599E-DCF6-4A6E-B181-63C01C37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B31E2-1259-4494-B7EF-A12CB6AF3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3A21AC-1078-4CAB-8DF0-DDE0C34512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A540F9-6CCC-422E-B4DF-E882895C24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091A3E-9CD6-4328-B0E0-BB3B227308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A76C59-2216-4DE2-871D-8A3E6A905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87B848-5EEE-453C-9222-09C1DA7E5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406A0D-EFB0-41E5-9887-0E91CC431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92458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BFEC2-E624-4C82-9ED8-63B34B1FE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9C197D-287D-4A3B-9719-B0E2DBD79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6341DD-ECAB-4808-A8C9-14E2D7974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B53634-294C-4FE4-A489-F461CABFB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89477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EC3FAC-21E8-4428-A99C-4C68F4214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CD07A0-8B71-4822-88F0-0A1E1709E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331546-B785-4337-B19A-FE3214154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78898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BBB2F-F90A-4E56-B7DD-68B105B75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7B261-1142-431E-A66B-4824E09B1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65146C-8397-4D7A-A7FF-C83017253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8784EC-C380-42C7-9D6C-E61318869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FF613D-067D-426C-8EB5-D5A9C2935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97482F-C626-48EA-824E-AE23935E9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7669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9E8F-E799-479F-A867-83F9C8A37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BB036D-2255-42CE-A883-D7CE5960AC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97D7C-6A8F-4724-B7BF-BB0A77382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B4D91D-78DD-4DBC-A65F-724707C8C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1D310-7635-4947-8F83-CE1FC8C09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E61332-7BE3-4CE0-B547-6306ECECC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068547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058DAA-1897-454D-BA18-2B6B20037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DBE45A-B489-454A-8B1B-FFA6160C77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090FF-8EAE-42EF-9D03-DBCB95E6BF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5A1EF-299E-4E94-B3ED-1779C4C8CF78}" type="datetimeFigureOut">
              <a:rPr lang="en-GB" smtClean="0"/>
              <a:t>28/01/2021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3B1FA-C01D-4396-8CD4-24D45AF1A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F20A3-8447-4774-9ACC-CFB1427AF7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9F85A-22E0-4CF3-9520-CB9EAFAEAF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4998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5" r:id="rId13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61EC7-E7D0-4EF3-AE59-CFC84E7A6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393" y="5110423"/>
            <a:ext cx="8179546" cy="671540"/>
          </a:xfrm>
          <a:noFill/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 defTabSz="914400"/>
            <a:r>
              <a:rPr lang="nl-BE" sz="6000" dirty="0"/>
              <a:t>Jan Alexander</a:t>
            </a:r>
            <a:br>
              <a:rPr lang="nl-BE" sz="6000" dirty="0"/>
            </a:br>
            <a:r>
              <a:rPr lang="nl-BE" sz="3600" dirty="0"/>
              <a:t>Point-</a:t>
            </a:r>
            <a:r>
              <a:rPr lang="nl-BE" sz="3600" dirty="0" err="1"/>
              <a:t>supervised</a:t>
            </a:r>
            <a:r>
              <a:rPr lang="nl-BE" sz="3600" dirty="0"/>
              <a:t> </a:t>
            </a:r>
            <a:r>
              <a:rPr lang="nl-BE" sz="3600" dirty="0" err="1"/>
              <a:t>segmentation</a:t>
            </a:r>
            <a:r>
              <a:rPr lang="nl-BE" sz="3600" dirty="0"/>
              <a:t> of human </a:t>
            </a:r>
            <a:r>
              <a:rPr lang="nl-BE" sz="3600" dirty="0" err="1"/>
              <a:t>spine</a:t>
            </a:r>
            <a:endParaRPr lang="en-US" sz="4200" dirty="0"/>
          </a:p>
        </p:txBody>
      </p:sp>
      <p:pic>
        <p:nvPicPr>
          <p:cNvPr id="6" name="Content Placeholder 5" descr="A picture containing map&#10;&#10;Description automatically generated">
            <a:extLst>
              <a:ext uri="{FF2B5EF4-FFF2-40B4-BE49-F238E27FC236}">
                <a16:creationId xmlns:a16="http://schemas.microsoft.com/office/drawing/2014/main" id="{FA409830-48F7-41FB-A520-5BED0879EB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28" r="18442" b="-2"/>
          <a:stretch/>
        </p:blipFill>
        <p:spPr>
          <a:xfrm>
            <a:off x="1985871" y="784454"/>
            <a:ext cx="5172258" cy="35546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58442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7433C-5A41-4805-B789-51363A567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Timeline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DB8A90-8CF5-48E4-B83C-C256F0EEE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5599521"/>
            <a:ext cx="8100000" cy="1046375"/>
          </a:xfrm>
        </p:spPr>
        <p:txBody>
          <a:bodyPr>
            <a:normAutofit lnSpcReduction="10000"/>
          </a:bodyPr>
          <a:lstStyle/>
          <a:p>
            <a:pPr marL="88900" indent="0">
              <a:buNone/>
            </a:pPr>
            <a:r>
              <a:rPr lang="nl-BE" dirty="0"/>
              <a:t>Start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fully</a:t>
            </a:r>
            <a:r>
              <a:rPr lang="nl-BE" dirty="0"/>
              <a:t> </a:t>
            </a:r>
            <a:r>
              <a:rPr lang="nl-BE" dirty="0" err="1"/>
              <a:t>segmented</a:t>
            </a:r>
            <a:r>
              <a:rPr lang="nl-BE" dirty="0"/>
              <a:t> part</a:t>
            </a:r>
          </a:p>
          <a:p>
            <a:pPr marL="88900" indent="0">
              <a:buNone/>
            </a:pPr>
            <a:r>
              <a:rPr lang="nl-BE" dirty="0"/>
              <a:t>First </a:t>
            </a:r>
            <a:r>
              <a:rPr lang="nl-BE" dirty="0" err="1"/>
              <a:t>milestone</a:t>
            </a:r>
            <a:r>
              <a:rPr lang="nl-BE" dirty="0"/>
              <a:t>: Paas-reces </a:t>
            </a:r>
            <a:r>
              <a:rPr lang="nl-BE" dirty="0" err="1"/>
              <a:t>for</a:t>
            </a:r>
            <a:r>
              <a:rPr lang="nl-BE" dirty="0"/>
              <a:t> ‘prototype’ of model </a:t>
            </a:r>
            <a:r>
              <a:rPr lang="nl-BE" dirty="0" err="1"/>
              <a:t>based</a:t>
            </a:r>
            <a:r>
              <a:rPr lang="nl-BE" dirty="0"/>
              <a:t> on point </a:t>
            </a:r>
            <a:r>
              <a:rPr lang="nl-BE" dirty="0" err="1"/>
              <a:t>annotation</a:t>
            </a:r>
            <a:endParaRPr lang="en-GB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FFCF9748-CE17-4469-8F75-20602A350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1166"/>
            <a:ext cx="9144000" cy="413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671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F49A-4F7E-4252-9155-1836B59E5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First model </a:t>
            </a:r>
            <a:r>
              <a:rPr lang="nl-BE" dirty="0" err="1"/>
              <a:t>to</a:t>
            </a:r>
            <a:r>
              <a:rPr lang="nl-BE" dirty="0"/>
              <a:t> test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57DEA-542C-4879-A2D8-F9A0D1BE3F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U-net </a:t>
            </a:r>
            <a:r>
              <a:rPr lang="nl-BE" dirty="0" err="1"/>
              <a:t>based</a:t>
            </a:r>
            <a:endParaRPr lang="nl-BE" dirty="0"/>
          </a:p>
          <a:p>
            <a:pPr lvl="1"/>
            <a:r>
              <a:rPr lang="nl-BE" dirty="0" err="1"/>
              <a:t>Variations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Chuang</a:t>
            </a:r>
            <a:r>
              <a:rPr lang="nl-BE" dirty="0"/>
              <a:t>,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Lessman</a:t>
            </a:r>
            <a:r>
              <a:rPr lang="nl-BE" dirty="0"/>
              <a:t> </a:t>
            </a:r>
          </a:p>
          <a:p>
            <a:pPr lvl="1"/>
            <a:endParaRPr lang="nl-BE" dirty="0"/>
          </a:p>
          <a:p>
            <a:pPr lvl="1"/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nl-BE" dirty="0" err="1"/>
              <a:t>Laradji</a:t>
            </a:r>
            <a:r>
              <a:rPr lang="nl-BE" dirty="0"/>
              <a:t>: </a:t>
            </a:r>
            <a:r>
              <a:rPr lang="nl-BE" dirty="0" err="1"/>
              <a:t>WISe</a:t>
            </a:r>
            <a:r>
              <a:rPr lang="nl-BE" dirty="0"/>
              <a:t> </a:t>
            </a:r>
            <a:r>
              <a:rPr lang="nl-BE" dirty="0" err="1"/>
              <a:t>algorithm</a:t>
            </a:r>
            <a:r>
              <a:rPr lang="nl-BE" dirty="0"/>
              <a:t> </a:t>
            </a:r>
            <a:r>
              <a:rPr lang="nl-BE" dirty="0">
                <a:sym typeface="Wingdings" panose="05000000000000000000" pitchFamily="2" charset="2"/>
              </a:rPr>
              <a:t> </a:t>
            </a:r>
            <a:r>
              <a:rPr lang="nl-BE" dirty="0" err="1">
                <a:sym typeface="Wingdings" panose="05000000000000000000" pitchFamily="2" charset="2"/>
              </a:rPr>
              <a:t>investigate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how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to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marry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this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into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Unet</a:t>
            </a:r>
            <a:r>
              <a:rPr lang="nl-BE" dirty="0">
                <a:sym typeface="Wingdings" panose="05000000000000000000" pitchFamily="2" charset="2"/>
              </a:rPr>
              <a:t>…</a:t>
            </a:r>
          </a:p>
          <a:p>
            <a:pPr lvl="1"/>
            <a:r>
              <a:rPr lang="nl-BE" dirty="0" err="1">
                <a:sym typeface="Wingdings" panose="05000000000000000000" pitchFamily="2" charset="2"/>
              </a:rPr>
              <a:t>Not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straigth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to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implement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this</a:t>
            </a:r>
            <a:r>
              <a:rPr lang="nl-BE" dirty="0">
                <a:sym typeface="Wingdings" panose="05000000000000000000" pitchFamily="2" charset="2"/>
              </a:rPr>
              <a:t> in </a:t>
            </a:r>
          </a:p>
        </p:txBody>
      </p:sp>
    </p:spTree>
    <p:extLst>
      <p:ext uri="{BB962C8B-B14F-4D97-AF65-F5344CB8AC3E}">
        <p14:creationId xmlns:p14="http://schemas.microsoft.com/office/powerpoint/2010/main" val="3243390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CE74-AD81-4189-8429-FF05FFB35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Unet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2FBAF-8322-4D50-AFFD-04F06C16EC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b="1" dirty="0" err="1"/>
              <a:t>Lessman</a:t>
            </a:r>
            <a:endParaRPr lang="nl-BE" b="1" dirty="0"/>
          </a:p>
          <a:p>
            <a:pPr lvl="1"/>
            <a:r>
              <a:rPr lang="nl-BE" b="1" dirty="0" err="1"/>
              <a:t>Implementation</a:t>
            </a:r>
            <a:r>
              <a:rPr lang="nl-BE" b="1" dirty="0"/>
              <a:t> </a:t>
            </a:r>
            <a:r>
              <a:rPr lang="nl-BE" b="1" dirty="0" err="1"/>
              <a:t>available</a:t>
            </a:r>
            <a:endParaRPr lang="nl-BE" b="1" dirty="0"/>
          </a:p>
          <a:p>
            <a:pPr marL="571500" lvl="1" indent="0">
              <a:buNone/>
            </a:pPr>
            <a:r>
              <a:rPr lang="nl-BE" b="1" dirty="0"/>
              <a:t>(in </a:t>
            </a:r>
            <a:r>
              <a:rPr lang="nl-BE" b="1" dirty="0" err="1"/>
              <a:t>PyTorch</a:t>
            </a:r>
            <a:r>
              <a:rPr lang="nl-BE" b="1" dirty="0"/>
              <a:t>)</a:t>
            </a:r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en-GB" dirty="0"/>
              <a:t>Chuang</a:t>
            </a:r>
            <a:endParaRPr lang="nl-BE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9769030A-D83F-4925-B398-4F0448E25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500" y="3896782"/>
            <a:ext cx="3638746" cy="2229062"/>
          </a:xfrm>
          <a:prstGeom prst="rect">
            <a:avLst/>
          </a:prstGeo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E26DE438-5A4C-407B-B319-BFDC750E0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499" y="1445844"/>
            <a:ext cx="3302809" cy="222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1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CE74-AD81-4189-8429-FF05FFB35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Point-</a:t>
            </a:r>
            <a:r>
              <a:rPr lang="nl-BE" dirty="0" err="1"/>
              <a:t>annotation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2FBAF-8322-4D50-AFFD-04F06C16EC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Laradji</a:t>
            </a:r>
            <a:r>
              <a:rPr lang="nl-BE" dirty="0"/>
              <a:t>:</a:t>
            </a:r>
          </a:p>
          <a:p>
            <a:pPr lvl="1"/>
            <a:r>
              <a:rPr lang="nl-BE" dirty="0"/>
              <a:t>Code </a:t>
            </a:r>
            <a:r>
              <a:rPr lang="nl-BE" dirty="0" err="1"/>
              <a:t>for</a:t>
            </a:r>
            <a:r>
              <a:rPr lang="nl-BE" dirty="0"/>
              <a:t> 2D </a:t>
            </a:r>
            <a:r>
              <a:rPr lang="nl-BE" dirty="0" err="1"/>
              <a:t>problems</a:t>
            </a:r>
            <a:r>
              <a:rPr lang="nl-BE" dirty="0"/>
              <a:t> </a:t>
            </a:r>
            <a:r>
              <a:rPr lang="nl-BE" dirty="0" err="1"/>
              <a:t>available</a:t>
            </a:r>
            <a:r>
              <a:rPr lang="nl-BE" dirty="0"/>
              <a:t> </a:t>
            </a:r>
            <a:r>
              <a:rPr lang="nl-BE" dirty="0">
                <a:sym typeface="Wingdings" panose="05000000000000000000" pitchFamily="2" charset="2"/>
              </a:rPr>
              <a:t> first </a:t>
            </a:r>
            <a:r>
              <a:rPr lang="nl-BE" dirty="0" err="1">
                <a:sym typeface="Wingdings" panose="05000000000000000000" pitchFamily="2" charset="2"/>
              </a:rPr>
              <a:t>task</a:t>
            </a:r>
            <a:r>
              <a:rPr lang="nl-BE" dirty="0">
                <a:sym typeface="Wingdings" panose="05000000000000000000" pitchFamily="2" charset="2"/>
              </a:rPr>
              <a:t>: </a:t>
            </a:r>
            <a:r>
              <a:rPr lang="nl-BE" dirty="0" err="1">
                <a:sym typeface="Wingdings" panose="05000000000000000000" pitchFamily="2" charset="2"/>
              </a:rPr>
              <a:t>understand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optimization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better</a:t>
            </a:r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en-GB" dirty="0"/>
              <a:t>Chuang</a:t>
            </a:r>
            <a:endParaRPr lang="nl-BE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794DCB30-3768-4BE1-AC11-37C6A6D10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0361"/>
            <a:ext cx="9144000" cy="380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36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B60A3-F3A7-403D-9780-C9DE2F339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Next meeting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699E1-794F-4F33-8918-735C225D55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8900" indent="0">
              <a:buNone/>
            </a:pPr>
            <a:r>
              <a:rPr lang="nl-BE" dirty="0"/>
              <a:t>26/02/2021:</a:t>
            </a:r>
          </a:p>
          <a:p>
            <a:pPr marL="431800" indent="-342900">
              <a:buFont typeface="Arial" panose="020B0604020202020204" pitchFamily="34" charset="0"/>
              <a:buChar char="•"/>
            </a:pPr>
            <a:r>
              <a:rPr lang="nl-BE" dirty="0"/>
              <a:t>How wel does U-Net </a:t>
            </a:r>
            <a:r>
              <a:rPr lang="nl-BE" dirty="0" err="1"/>
              <a:t>work</a:t>
            </a:r>
            <a:r>
              <a:rPr lang="nl-BE" dirty="0"/>
              <a:t>?</a:t>
            </a:r>
          </a:p>
          <a:p>
            <a:pPr marL="431800" indent="-342900">
              <a:buFont typeface="Arial" panose="020B0604020202020204" pitchFamily="34" charset="0"/>
              <a:buChar char="•"/>
            </a:pPr>
            <a:r>
              <a:rPr lang="en-GB" dirty="0"/>
              <a:t>Progress on </a:t>
            </a:r>
            <a:r>
              <a:rPr lang="en-GB" dirty="0" err="1"/>
              <a:t>Laradji</a:t>
            </a:r>
            <a:endParaRPr lang="en-GB" dirty="0"/>
          </a:p>
          <a:p>
            <a:pPr marL="431800" indent="-342900">
              <a:buFont typeface="Arial" panose="020B0604020202020204" pitchFamily="34" charset="0"/>
              <a:buChar char="•"/>
            </a:pPr>
            <a:r>
              <a:rPr lang="en-GB" dirty="0"/>
              <a:t>Line-out of document</a:t>
            </a:r>
          </a:p>
        </p:txBody>
      </p:sp>
    </p:spTree>
    <p:extLst>
      <p:ext uri="{BB962C8B-B14F-4D97-AF65-F5344CB8AC3E}">
        <p14:creationId xmlns:p14="http://schemas.microsoft.com/office/powerpoint/2010/main" val="787778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EEBA1-27EF-4B60-B31D-F285748B5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Broad</a:t>
            </a:r>
            <a:r>
              <a:rPr lang="nl-BE" dirty="0"/>
              <a:t> view of project:</a:t>
            </a:r>
            <a:br>
              <a:rPr lang="nl-BE" dirty="0"/>
            </a:br>
            <a:r>
              <a:rPr lang="nl-BE" sz="2800" dirty="0" err="1"/>
              <a:t>Addition</a:t>
            </a:r>
            <a:r>
              <a:rPr lang="nl-BE" sz="2800" dirty="0"/>
              <a:t> </a:t>
            </a:r>
            <a:r>
              <a:rPr lang="nl-BE" sz="2800" dirty="0" err="1"/>
              <a:t>to</a:t>
            </a:r>
            <a:r>
              <a:rPr lang="nl-BE" sz="2800" dirty="0"/>
              <a:t> REISS project </a:t>
            </a:r>
            <a:r>
              <a:rPr lang="nl-BE" sz="2800" dirty="0" err="1"/>
              <a:t>Verhaert</a:t>
            </a:r>
            <a:endParaRPr lang="en-GB" dirty="0"/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DF6CA216-235B-44CA-9524-D79582423F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4144" y="1825625"/>
            <a:ext cx="7735711" cy="4351338"/>
          </a:xfrm>
        </p:spPr>
      </p:pic>
    </p:spTree>
    <p:extLst>
      <p:ext uri="{BB962C8B-B14F-4D97-AF65-F5344CB8AC3E}">
        <p14:creationId xmlns:p14="http://schemas.microsoft.com/office/powerpoint/2010/main" val="397602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EEBA1-27EF-4B60-B31D-F285748B5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Broad</a:t>
            </a:r>
            <a:r>
              <a:rPr lang="nl-BE" dirty="0"/>
              <a:t> view of project:</a:t>
            </a:r>
            <a:br>
              <a:rPr lang="nl-BE" dirty="0"/>
            </a:br>
            <a:r>
              <a:rPr lang="nl-BE" sz="2800" dirty="0" err="1"/>
              <a:t>Addition</a:t>
            </a:r>
            <a:r>
              <a:rPr lang="nl-BE" sz="2800" dirty="0"/>
              <a:t> </a:t>
            </a:r>
            <a:r>
              <a:rPr lang="nl-BE" sz="2800" dirty="0" err="1"/>
              <a:t>to</a:t>
            </a:r>
            <a:r>
              <a:rPr lang="nl-BE" sz="2800" dirty="0"/>
              <a:t> REISS project IMEC-</a:t>
            </a:r>
            <a:r>
              <a:rPr lang="nl-BE" sz="2800" dirty="0" err="1"/>
              <a:t>Verhaert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097B9B-E82F-4DDB-BAE7-29676B332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Robotical</a:t>
            </a:r>
            <a:r>
              <a:rPr lang="nl-BE" dirty="0"/>
              <a:t> support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operation</a:t>
            </a:r>
            <a:r>
              <a:rPr lang="nl-BE" dirty="0"/>
              <a:t> </a:t>
            </a:r>
            <a:r>
              <a:rPr lang="nl-BE" dirty="0" err="1"/>
              <a:t>herniated</a:t>
            </a:r>
            <a:r>
              <a:rPr lang="nl-BE" dirty="0"/>
              <a:t> </a:t>
            </a:r>
            <a:r>
              <a:rPr lang="nl-BE" dirty="0" err="1"/>
              <a:t>lumbar</a:t>
            </a:r>
            <a:r>
              <a:rPr lang="nl-BE" dirty="0"/>
              <a:t> </a:t>
            </a:r>
            <a:r>
              <a:rPr lang="nl-BE" dirty="0" err="1"/>
              <a:t>spine</a:t>
            </a:r>
            <a:endParaRPr lang="nl-BE" dirty="0"/>
          </a:p>
          <a:p>
            <a:r>
              <a:rPr lang="nl-BE" dirty="0" err="1"/>
              <a:t>Individual</a:t>
            </a:r>
            <a:r>
              <a:rPr lang="nl-BE" dirty="0"/>
              <a:t> </a:t>
            </a:r>
            <a:r>
              <a:rPr lang="nl-BE" dirty="0" err="1"/>
              <a:t>segmentation</a:t>
            </a:r>
            <a:r>
              <a:rPr lang="nl-BE" dirty="0"/>
              <a:t> of </a:t>
            </a:r>
            <a:r>
              <a:rPr lang="nl-BE" dirty="0" err="1"/>
              <a:t>Lumbar</a:t>
            </a:r>
            <a:r>
              <a:rPr lang="nl-BE" dirty="0"/>
              <a:t> </a:t>
            </a:r>
            <a:r>
              <a:rPr lang="nl-BE" dirty="0" err="1"/>
              <a:t>spine</a:t>
            </a:r>
            <a:r>
              <a:rPr lang="nl-BE" dirty="0"/>
              <a:t> </a:t>
            </a:r>
            <a:r>
              <a:rPr lang="nl-BE" dirty="0" err="1"/>
              <a:t>Vertebrae</a:t>
            </a:r>
            <a:r>
              <a:rPr lang="nl-BE" dirty="0"/>
              <a:t> </a:t>
            </a:r>
            <a:r>
              <a:rPr lang="nl-BE" dirty="0" err="1"/>
              <a:t>would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welcome</a:t>
            </a:r>
            <a:r>
              <a:rPr lang="nl-BE" dirty="0"/>
              <a:t> </a:t>
            </a:r>
            <a:r>
              <a:rPr lang="nl-BE" dirty="0" err="1"/>
              <a:t>addition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project </a:t>
            </a:r>
            <a:r>
              <a:rPr lang="nl-BE" dirty="0" err="1"/>
              <a:t>outcome</a:t>
            </a:r>
            <a:r>
              <a:rPr lang="nl-BE" dirty="0"/>
              <a:t>.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68C3C3E3-1907-46BB-83A4-257F520D3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643" y="3087631"/>
            <a:ext cx="6862713" cy="4044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462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D03F-14F0-4811-A51E-37AA1E53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Thesis </a:t>
            </a:r>
            <a:r>
              <a:rPr lang="nl-BE" dirty="0" err="1"/>
              <a:t>objective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66CC8-29BD-43EB-BF95-17CFECDAD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Semi-</a:t>
            </a:r>
            <a:r>
              <a:rPr lang="nl-BE" dirty="0" err="1"/>
              <a:t>supervised</a:t>
            </a:r>
            <a:r>
              <a:rPr lang="nl-BE" dirty="0"/>
              <a:t> training </a:t>
            </a:r>
            <a:r>
              <a:rPr lang="nl-BE" dirty="0" err="1"/>
              <a:t>vs</a:t>
            </a:r>
            <a:r>
              <a:rPr lang="nl-BE" dirty="0"/>
              <a:t> </a:t>
            </a:r>
            <a:r>
              <a:rPr lang="nl-BE" dirty="0" err="1"/>
              <a:t>fully</a:t>
            </a:r>
            <a:r>
              <a:rPr lang="nl-BE" dirty="0"/>
              <a:t> </a:t>
            </a:r>
            <a:r>
              <a:rPr lang="nl-BE" dirty="0" err="1"/>
              <a:t>supervised</a:t>
            </a:r>
            <a:r>
              <a:rPr lang="nl-BE" dirty="0"/>
              <a:t> training:</a:t>
            </a:r>
          </a:p>
          <a:p>
            <a:pPr lvl="1"/>
            <a:r>
              <a:rPr lang="nl-BE" dirty="0" err="1"/>
              <a:t>Compare</a:t>
            </a:r>
            <a:r>
              <a:rPr lang="nl-BE" dirty="0"/>
              <a:t> </a:t>
            </a:r>
            <a:r>
              <a:rPr lang="nl-BE" dirty="0" err="1"/>
              <a:t>instance</a:t>
            </a:r>
            <a:r>
              <a:rPr lang="nl-BE" dirty="0"/>
              <a:t> </a:t>
            </a:r>
            <a:r>
              <a:rPr lang="nl-BE" dirty="0" err="1"/>
              <a:t>segmentation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fully-supervised</a:t>
            </a:r>
            <a:r>
              <a:rPr lang="nl-BE" dirty="0"/>
              <a:t> </a:t>
            </a:r>
            <a:r>
              <a:rPr lang="nl-BE" dirty="0" err="1"/>
              <a:t>trained</a:t>
            </a:r>
            <a:r>
              <a:rPr lang="nl-BE" dirty="0"/>
              <a:t> model </a:t>
            </a:r>
            <a:r>
              <a:rPr lang="nl-BE" dirty="0" err="1"/>
              <a:t>and</a:t>
            </a:r>
            <a:r>
              <a:rPr lang="nl-BE" dirty="0"/>
              <a:t> point-</a:t>
            </a:r>
            <a:r>
              <a:rPr lang="nl-BE" dirty="0" err="1"/>
              <a:t>annotated</a:t>
            </a:r>
            <a:r>
              <a:rPr lang="nl-BE" dirty="0"/>
              <a:t> </a:t>
            </a:r>
            <a:r>
              <a:rPr lang="nl-BE" dirty="0" err="1"/>
              <a:t>trained</a:t>
            </a:r>
            <a:r>
              <a:rPr lang="nl-BE" dirty="0"/>
              <a:t> model</a:t>
            </a:r>
          </a:p>
          <a:p>
            <a:pPr lvl="1"/>
            <a:endParaRPr lang="nl-BE" dirty="0"/>
          </a:p>
          <a:p>
            <a:endParaRPr lang="nl-BE" dirty="0"/>
          </a:p>
          <a:p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Possible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addition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:</a:t>
            </a:r>
          </a:p>
          <a:p>
            <a:pPr lvl="1"/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After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 automatic </a:t>
            </a:r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segmentation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improve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result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by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manually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indicating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 points </a:t>
            </a:r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that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 are </a:t>
            </a:r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wrongly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nl-BE" dirty="0" err="1">
                <a:solidFill>
                  <a:schemeClr val="bg1">
                    <a:lumMod val="65000"/>
                  </a:schemeClr>
                </a:solidFill>
              </a:rPr>
              <a:t>classified</a:t>
            </a:r>
            <a:r>
              <a:rPr lang="nl-BE" dirty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290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B10B8-B943-4149-A8CF-18531D56B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General </a:t>
            </a:r>
            <a:r>
              <a:rPr lang="nl-BE" dirty="0" err="1"/>
              <a:t>overview</a:t>
            </a:r>
            <a:endParaRPr lang="en-GB" dirty="0"/>
          </a:p>
        </p:txBody>
      </p:sp>
      <p:pic>
        <p:nvPicPr>
          <p:cNvPr id="4" name="Content Placeholder 5" descr="A picture containing map&#10;&#10;Description automatically generated">
            <a:extLst>
              <a:ext uri="{FF2B5EF4-FFF2-40B4-BE49-F238E27FC236}">
                <a16:creationId xmlns:a16="http://schemas.microsoft.com/office/drawing/2014/main" id="{59D8DB97-278D-4844-A82D-E0EFA43305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98" r="65726" b="-2"/>
          <a:stretch/>
        </p:blipFill>
        <p:spPr>
          <a:xfrm>
            <a:off x="628650" y="1651662"/>
            <a:ext cx="1266679" cy="2015365"/>
          </a:xfrm>
          <a:prstGeom prst="rect">
            <a:avLst/>
          </a:prstGeom>
          <a:effectLst/>
        </p:spPr>
      </p:pic>
      <p:pic>
        <p:nvPicPr>
          <p:cNvPr id="5" name="Content Placeholder 5" descr="A picture containing map&#10;&#10;Description automatically generated">
            <a:extLst>
              <a:ext uri="{FF2B5EF4-FFF2-40B4-BE49-F238E27FC236}">
                <a16:creationId xmlns:a16="http://schemas.microsoft.com/office/drawing/2014/main" id="{A4C5CB22-D53C-4676-AB93-16C68E49BB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986" r="18488" b="-2"/>
          <a:stretch/>
        </p:blipFill>
        <p:spPr>
          <a:xfrm>
            <a:off x="628650" y="4540430"/>
            <a:ext cx="1692888" cy="1976338"/>
          </a:xfrm>
          <a:prstGeom prst="rect">
            <a:avLst/>
          </a:prstGeom>
          <a:effectLst/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869EA95-FF87-4251-94AD-6FF51886AE74}"/>
              </a:ext>
            </a:extLst>
          </p:cNvPr>
          <p:cNvSpPr/>
          <p:nvPr/>
        </p:nvSpPr>
        <p:spPr>
          <a:xfrm>
            <a:off x="2602863" y="2830671"/>
            <a:ext cx="1692888" cy="68815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dirty="0"/>
              <a:t>Preprocessing</a:t>
            </a:r>
            <a:endParaRPr lang="en-GB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7097D65-BA5E-4028-941E-599749645F24}"/>
              </a:ext>
            </a:extLst>
          </p:cNvPr>
          <p:cNvSpPr/>
          <p:nvPr/>
        </p:nvSpPr>
        <p:spPr>
          <a:xfrm>
            <a:off x="2602863" y="3659882"/>
            <a:ext cx="1692888" cy="68815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dirty="0"/>
              <a:t>Model</a:t>
            </a:r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C008FAB-316E-4942-B5E7-F87CCB3592E4}"/>
              </a:ext>
            </a:extLst>
          </p:cNvPr>
          <p:cNvSpPr/>
          <p:nvPr/>
        </p:nvSpPr>
        <p:spPr>
          <a:xfrm>
            <a:off x="2602863" y="4489093"/>
            <a:ext cx="1692888" cy="68815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dirty="0" err="1"/>
              <a:t>Visualisation</a:t>
            </a:r>
            <a:endParaRPr lang="en-GB" dirty="0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397A3685-D4D9-4599-B0E8-1FEF85531418}"/>
              </a:ext>
            </a:extLst>
          </p:cNvPr>
          <p:cNvCxnSpPr>
            <a:stCxn id="4" idx="3"/>
            <a:endCxn id="6" idx="0"/>
          </p:cNvCxnSpPr>
          <p:nvPr/>
        </p:nvCxnSpPr>
        <p:spPr>
          <a:xfrm>
            <a:off x="1895329" y="2659345"/>
            <a:ext cx="1553978" cy="17132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38176D02-DD94-441F-9E95-30FDE1FE3870}"/>
              </a:ext>
            </a:extLst>
          </p:cNvPr>
          <p:cNvCxnSpPr>
            <a:cxnSpLocks/>
            <a:stCxn id="8" idx="2"/>
            <a:endCxn id="5" idx="3"/>
          </p:cNvCxnSpPr>
          <p:nvPr/>
        </p:nvCxnSpPr>
        <p:spPr>
          <a:xfrm rot="5400000">
            <a:off x="2709748" y="4789040"/>
            <a:ext cx="351350" cy="11277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2A754A-1048-42EA-B2FB-0E0CBB583A48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3449307" y="3518827"/>
            <a:ext cx="0" cy="141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D25AE0-2362-4F91-889E-60F2DF400E88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3449307" y="4348038"/>
            <a:ext cx="0" cy="141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Left Brace 20">
            <a:extLst>
              <a:ext uri="{FF2B5EF4-FFF2-40B4-BE49-F238E27FC236}">
                <a16:creationId xmlns:a16="http://schemas.microsoft.com/office/drawing/2014/main" id="{EEA1A857-97C2-4E1E-97C7-0E2A7B8D4167}"/>
              </a:ext>
            </a:extLst>
          </p:cNvPr>
          <p:cNvSpPr/>
          <p:nvPr/>
        </p:nvSpPr>
        <p:spPr>
          <a:xfrm>
            <a:off x="4381866" y="2673814"/>
            <a:ext cx="334109" cy="2660292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E0422D-5AC9-4D9A-B295-6525A1E27C1C}"/>
              </a:ext>
            </a:extLst>
          </p:cNvPr>
          <p:cNvSpPr txBox="1"/>
          <p:nvPr/>
        </p:nvSpPr>
        <p:spPr>
          <a:xfrm>
            <a:off x="4901938" y="2931736"/>
            <a:ext cx="30448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Model </a:t>
            </a:r>
            <a:r>
              <a:rPr lang="nl-BE" dirty="0" err="1"/>
              <a:t>trained</a:t>
            </a:r>
            <a:r>
              <a:rPr lang="nl-BE" dirty="0"/>
              <a:t> on </a:t>
            </a:r>
            <a:r>
              <a:rPr lang="nl-BE" dirty="0" err="1"/>
              <a:t>fully</a:t>
            </a:r>
            <a:r>
              <a:rPr lang="nl-BE" dirty="0"/>
              <a:t> </a:t>
            </a:r>
            <a:r>
              <a:rPr lang="nl-BE" dirty="0" err="1"/>
              <a:t>segmented</a:t>
            </a:r>
            <a:r>
              <a:rPr lang="nl-BE" dirty="0"/>
              <a:t> data</a:t>
            </a:r>
          </a:p>
          <a:p>
            <a:endParaRPr lang="nl-BE" dirty="0"/>
          </a:p>
          <a:p>
            <a:r>
              <a:rPr lang="nl-BE" dirty="0" err="1"/>
              <a:t>vs</a:t>
            </a:r>
            <a:endParaRPr lang="en-GB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F57FE5-2823-4361-ABA6-63BEC2B7E37F}"/>
              </a:ext>
            </a:extLst>
          </p:cNvPr>
          <p:cNvSpPr txBox="1"/>
          <p:nvPr/>
        </p:nvSpPr>
        <p:spPr>
          <a:xfrm>
            <a:off x="4901938" y="4348038"/>
            <a:ext cx="3044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Model </a:t>
            </a:r>
            <a:r>
              <a:rPr lang="nl-BE" dirty="0" err="1"/>
              <a:t>trained</a:t>
            </a:r>
            <a:r>
              <a:rPr lang="nl-BE" dirty="0"/>
              <a:t> on point-</a:t>
            </a:r>
            <a:r>
              <a:rPr lang="nl-BE" dirty="0" err="1"/>
              <a:t>annotated</a:t>
            </a:r>
            <a:r>
              <a:rPr lang="nl-BE" dirty="0"/>
              <a:t> data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1834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91451-1AFD-4593-8201-DA011634F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555" y="620392"/>
            <a:ext cx="2856201" cy="5504688"/>
          </a:xfrm>
        </p:spPr>
        <p:txBody>
          <a:bodyPr>
            <a:normAutofit/>
          </a:bodyPr>
          <a:lstStyle/>
          <a:p>
            <a:r>
              <a:rPr lang="nl-BE" sz="5200" dirty="0" err="1"/>
              <a:t>Progress</a:t>
            </a:r>
            <a:r>
              <a:rPr lang="nl-BE" sz="5200" dirty="0"/>
              <a:t>  </a:t>
            </a:r>
            <a:r>
              <a:rPr lang="nl-BE" sz="5200" dirty="0" err="1"/>
              <a:t>sem</a:t>
            </a:r>
            <a:r>
              <a:rPr lang="nl-BE" sz="5200" dirty="0"/>
              <a:t>. 1 </a:t>
            </a:r>
            <a:r>
              <a:rPr lang="nl-BE" sz="5200" dirty="0" err="1"/>
              <a:t>less</a:t>
            </a:r>
            <a:r>
              <a:rPr lang="nl-BE" sz="5200" dirty="0"/>
              <a:t> </a:t>
            </a:r>
            <a:r>
              <a:rPr lang="nl-BE" sz="5200" dirty="0" err="1"/>
              <a:t>than</a:t>
            </a:r>
            <a:r>
              <a:rPr lang="nl-BE" sz="5200" dirty="0"/>
              <a:t> </a:t>
            </a:r>
            <a:r>
              <a:rPr lang="nl-BE" sz="5200" dirty="0" err="1"/>
              <a:t>expected</a:t>
            </a:r>
            <a:endParaRPr lang="nl-BE" sz="5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84EFE8-C53A-44C4-B289-D1B42CF69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508938" y="-4508938"/>
            <a:ext cx="126124" cy="9144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1EADCC0-8C25-4228-9F0E-580B52D67B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4177073"/>
              </p:ext>
            </p:extLst>
          </p:nvPr>
        </p:nvGraphicFramePr>
        <p:xfrm>
          <a:off x="3819906" y="620392"/>
          <a:ext cx="469773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39961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DDFD8-A769-4341-8E3A-F05158F0C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Data-set search</a:t>
            </a:r>
            <a:endParaRPr lang="en-GB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35F475F-6320-4DAA-8A64-683A84044B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091813"/>
              </p:ext>
            </p:extLst>
          </p:nvPr>
        </p:nvGraphicFramePr>
        <p:xfrm>
          <a:off x="540000" y="1034722"/>
          <a:ext cx="8100000" cy="56236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0000">
                  <a:extLst>
                    <a:ext uri="{9D8B030D-6E8A-4147-A177-3AD203B41FA5}">
                      <a16:colId xmlns:a16="http://schemas.microsoft.com/office/drawing/2014/main" val="4255405614"/>
                    </a:ext>
                  </a:extLst>
                </a:gridCol>
                <a:gridCol w="1620000">
                  <a:extLst>
                    <a:ext uri="{9D8B030D-6E8A-4147-A177-3AD203B41FA5}">
                      <a16:colId xmlns:a16="http://schemas.microsoft.com/office/drawing/2014/main" val="683080231"/>
                    </a:ext>
                  </a:extLst>
                </a:gridCol>
                <a:gridCol w="1620000">
                  <a:extLst>
                    <a:ext uri="{9D8B030D-6E8A-4147-A177-3AD203B41FA5}">
                      <a16:colId xmlns:a16="http://schemas.microsoft.com/office/drawing/2014/main" val="2215631461"/>
                    </a:ext>
                  </a:extLst>
                </a:gridCol>
                <a:gridCol w="1620000">
                  <a:extLst>
                    <a:ext uri="{9D8B030D-6E8A-4147-A177-3AD203B41FA5}">
                      <a16:colId xmlns:a16="http://schemas.microsoft.com/office/drawing/2014/main" val="3150649162"/>
                    </a:ext>
                  </a:extLst>
                </a:gridCol>
                <a:gridCol w="1620000">
                  <a:extLst>
                    <a:ext uri="{9D8B030D-6E8A-4147-A177-3AD203B41FA5}">
                      <a16:colId xmlns:a16="http://schemas.microsoft.com/office/drawing/2014/main" val="1465871144"/>
                    </a:ext>
                  </a:extLst>
                </a:gridCol>
              </a:tblGrid>
              <a:tr h="369442">
                <a:tc>
                  <a:txBody>
                    <a:bodyPr/>
                    <a:lstStyle/>
                    <a:p>
                      <a:r>
                        <a:rPr lang="nl-BE"/>
                        <a:t>Dataset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Quantity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Type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Annotation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Data format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3485052"/>
                  </a:ext>
                </a:extLst>
              </a:tr>
              <a:tr h="728762">
                <a:tc>
                  <a:txBody>
                    <a:bodyPr/>
                    <a:lstStyle/>
                    <a:p>
                      <a:r>
                        <a:rPr lang="nl-BE"/>
                        <a:t>UWSpine-CT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200 scans</a:t>
                      </a:r>
                    </a:p>
                    <a:p>
                      <a:r>
                        <a:rPr lang="nl-BE"/>
                        <a:t>(some with severe scoliosis)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CT-scan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>
                          <a:highlight>
                            <a:srgbClr val="FFFF00"/>
                          </a:highlight>
                        </a:rPr>
                        <a:t>Point-annotation</a:t>
                      </a:r>
                      <a:endParaRPr lang="en-GB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NifTi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4659608"/>
                  </a:ext>
                </a:extLst>
              </a:tr>
              <a:tr h="728762">
                <a:tc>
                  <a:txBody>
                    <a:bodyPr/>
                    <a:lstStyle/>
                    <a:p>
                      <a:r>
                        <a:rPr lang="nl-BE"/>
                        <a:t>xVertSeg-CT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20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CT-scan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15 fully segmented</a:t>
                      </a:r>
                    </a:p>
                    <a:p>
                      <a:r>
                        <a:rPr lang="nl-BE"/>
                        <a:t>5 unsegmented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MHD ITK Meta-Image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200779"/>
                  </a:ext>
                </a:extLst>
              </a:tr>
              <a:tr h="728762">
                <a:tc>
                  <a:txBody>
                    <a:bodyPr/>
                    <a:lstStyle/>
                    <a:p>
                      <a:r>
                        <a:rPr lang="nl-BE"/>
                        <a:t>UniSiegen – Zukic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17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MRI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Full volume segmentation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/>
                        <a:t>DICOM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6484900"/>
                  </a:ext>
                </a:extLst>
              </a:tr>
              <a:tr h="728762">
                <a:tc>
                  <a:txBody>
                    <a:bodyPr/>
                    <a:lstStyle/>
                    <a:p>
                      <a:r>
                        <a:rPr lang="nl-BE" b="1"/>
                        <a:t>OSF Sarah Schlaeger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b="1" dirty="0"/>
                        <a:t>54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b="1"/>
                        <a:t>MRI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b="1"/>
                        <a:t>Full volume segmentation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b="1"/>
                        <a:t>DICOM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900286"/>
                  </a:ext>
                </a:extLst>
              </a:tr>
              <a:tr h="728762">
                <a:tc>
                  <a:txBody>
                    <a:bodyPr/>
                    <a:lstStyle/>
                    <a:p>
                      <a:r>
                        <a:rPr lang="nl-BE" b="1"/>
                        <a:t>Zenobo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b="1" dirty="0"/>
                        <a:t>23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b="1"/>
                        <a:t>MRI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b="1"/>
                        <a:t>Full volume</a:t>
                      </a:r>
                      <a:endParaRPr lang="nl-BE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b="1"/>
                        <a:t>NII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4620425"/>
                  </a:ext>
                </a:extLst>
              </a:tr>
              <a:tr h="363160">
                <a:tc>
                  <a:txBody>
                    <a:bodyPr/>
                    <a:lstStyle/>
                    <a:p>
                      <a:r>
                        <a:rPr lang="nl-BE"/>
                        <a:t>Spineweb</a:t>
                      </a:r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/>
                        <a:t>Jpeg files</a:t>
                      </a:r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0683"/>
                  </a:ext>
                </a:extLst>
              </a:tr>
              <a:tr h="518475">
                <a:tc>
                  <a:txBody>
                    <a:bodyPr/>
                    <a:lstStyle/>
                    <a:p>
                      <a:r>
                        <a:rPr lang="nl-BE"/>
                        <a:t>MICCAI 2016</a:t>
                      </a:r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/>
                        <a:t>Prof JM Pozzo </a:t>
                      </a:r>
                    </a:p>
                    <a:p>
                      <a:r>
                        <a:rPr lang="nl-BE"/>
                        <a:t>No answer</a:t>
                      </a:r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8159198"/>
                  </a:ext>
                </a:extLst>
              </a:tr>
              <a:tr h="728762">
                <a:tc>
                  <a:txBody>
                    <a:bodyPr/>
                    <a:lstStyle/>
                    <a:p>
                      <a:r>
                        <a:rPr lang="nl-BE"/>
                        <a:t>IVDM3Seg</a:t>
                      </a:r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Prof </a:t>
                      </a:r>
                      <a:r>
                        <a:rPr lang="nl-BE" dirty="0" err="1"/>
                        <a:t>Guoyan</a:t>
                      </a:r>
                      <a:r>
                        <a:rPr lang="nl-BE" dirty="0"/>
                        <a:t> </a:t>
                      </a:r>
                      <a:r>
                        <a:rPr lang="nl-BE" dirty="0" err="1"/>
                        <a:t>Zheng</a:t>
                      </a:r>
                      <a:endParaRPr lang="nl-BE" dirty="0"/>
                    </a:p>
                    <a:p>
                      <a:r>
                        <a:rPr lang="nl-BE" dirty="0"/>
                        <a:t>New job</a:t>
                      </a:r>
                      <a:endParaRPr lang="en-GB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5587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4014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9B063C-B0B0-4479-A6C7-80B769C35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Remarks</a:t>
            </a:r>
            <a:r>
              <a:rPr lang="nl-BE" dirty="0"/>
              <a:t> on data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979110-83D1-4C89-874E-1B6ADDA4D9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88900" indent="0">
              <a:buNone/>
            </a:pPr>
            <a:r>
              <a:rPr lang="nl-BE" b="1" dirty="0" err="1"/>
              <a:t>Quantity</a:t>
            </a:r>
            <a:r>
              <a:rPr lang="nl-BE" b="1" dirty="0"/>
              <a:t>:</a:t>
            </a:r>
          </a:p>
          <a:p>
            <a:pPr marL="88900" indent="0">
              <a:buNone/>
            </a:pPr>
            <a:r>
              <a:rPr lang="nl-BE" dirty="0"/>
              <a:t>	109 images </a:t>
            </a:r>
            <a:r>
              <a:rPr lang="nl-BE" dirty="0" err="1"/>
              <a:t>with</a:t>
            </a:r>
            <a:r>
              <a:rPr lang="nl-BE" dirty="0"/>
              <a:t> full </a:t>
            </a:r>
            <a:r>
              <a:rPr lang="nl-BE" dirty="0" err="1"/>
              <a:t>vertebra</a:t>
            </a:r>
            <a:r>
              <a:rPr lang="nl-BE" dirty="0"/>
              <a:t> </a:t>
            </a:r>
            <a:r>
              <a:rPr lang="nl-BE" dirty="0" err="1"/>
              <a:t>labelling</a:t>
            </a:r>
            <a:endParaRPr lang="en-GB" dirty="0"/>
          </a:p>
          <a:p>
            <a:pPr marL="88900" indent="0">
              <a:buNone/>
            </a:pPr>
            <a:r>
              <a:rPr lang="en-GB" dirty="0"/>
              <a:t>		With inter-expert differences, less/no pathologies</a:t>
            </a:r>
          </a:p>
          <a:p>
            <a:pPr marL="88900" indent="0">
              <a:buNone/>
            </a:pPr>
            <a:r>
              <a:rPr lang="en-GB" dirty="0"/>
              <a:t>	200 point annotated vertebra (with some examples of </a:t>
            </a:r>
            <a:r>
              <a:rPr lang="en-GB" b="1" dirty="0"/>
              <a:t>severe sclerosis</a:t>
            </a:r>
            <a:r>
              <a:rPr lang="en-GB" dirty="0"/>
              <a:t>)</a:t>
            </a:r>
          </a:p>
          <a:p>
            <a:pPr marL="88900" indent="0">
              <a:buNone/>
            </a:pPr>
            <a:endParaRPr lang="en-GB" dirty="0"/>
          </a:p>
          <a:p>
            <a:pPr marL="88900" indent="0">
              <a:buNone/>
            </a:pPr>
            <a:r>
              <a:rPr lang="en-GB" dirty="0">
                <a:sym typeface="Wingdings" panose="05000000000000000000" pitchFamily="2" charset="2"/>
              </a:rPr>
              <a:t>	Volume labels can be converted to point annotation:</a:t>
            </a:r>
          </a:p>
          <a:p>
            <a:pPr marL="88900" indent="0">
              <a:buNone/>
            </a:pPr>
            <a:r>
              <a:rPr lang="en-GB" dirty="0">
                <a:sym typeface="Wingdings" panose="05000000000000000000" pitchFamily="2" charset="2"/>
              </a:rPr>
              <a:t>		mean + Gaussian noise</a:t>
            </a:r>
            <a:endParaRPr lang="nl-BE" dirty="0"/>
          </a:p>
          <a:p>
            <a:pPr marL="88900" indent="0">
              <a:buNone/>
            </a:pPr>
            <a:endParaRPr lang="en-GB" dirty="0"/>
          </a:p>
          <a:p>
            <a:pPr marL="88900" indent="0">
              <a:buNone/>
            </a:pPr>
            <a:r>
              <a:rPr lang="en-GB" b="1" dirty="0"/>
              <a:t>Type:</a:t>
            </a:r>
          </a:p>
          <a:p>
            <a:pPr marL="88900" indent="0">
              <a:buNone/>
            </a:pPr>
            <a:r>
              <a:rPr lang="en-GB" dirty="0"/>
              <a:t>	Both MRI and CT-scan images</a:t>
            </a:r>
          </a:p>
          <a:p>
            <a:pPr marL="88900" indent="0">
              <a:buNone/>
            </a:pPr>
            <a:r>
              <a:rPr lang="en-GB" dirty="0"/>
              <a:t>	Different file formats</a:t>
            </a:r>
          </a:p>
          <a:p>
            <a:pPr marL="88900" indent="0">
              <a:buNone/>
            </a:pPr>
            <a:r>
              <a:rPr lang="en-GB" dirty="0"/>
              <a:t>		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preprocessing</a:t>
            </a:r>
            <a:r>
              <a:rPr lang="en-GB" dirty="0">
                <a:sym typeface="Wingdings" panose="05000000000000000000" pitchFamily="2" charset="2"/>
              </a:rPr>
              <a:t> needed:</a:t>
            </a:r>
          </a:p>
          <a:p>
            <a:pPr marL="88900" indent="0">
              <a:buNone/>
            </a:pPr>
            <a:r>
              <a:rPr lang="en-GB" dirty="0">
                <a:sym typeface="Wingdings" panose="05000000000000000000" pitchFamily="2" charset="2"/>
              </a:rPr>
              <a:t>				Intensity matrix</a:t>
            </a:r>
          </a:p>
          <a:p>
            <a:pPr marL="88900" indent="0">
              <a:buNone/>
            </a:pPr>
            <a:r>
              <a:rPr lang="en-GB" dirty="0">
                <a:sym typeface="Wingdings" panose="05000000000000000000" pitchFamily="2" charset="2"/>
              </a:rPr>
              <a:t>				Find conversion such that bone has comparable 					intensity</a:t>
            </a:r>
          </a:p>
          <a:p>
            <a:pPr marL="88900" indent="0">
              <a:buNone/>
            </a:pPr>
            <a:endParaRPr lang="en-GB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19327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C2EA8-38A7-4712-BE9E-9B681558B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General steps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7602F1-8943-4981-ADC1-7B0AC1CBA0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nl-BE" dirty="0"/>
              <a:t>Preprocessing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BE" dirty="0" err="1"/>
              <a:t>Hold</a:t>
            </a:r>
            <a:r>
              <a:rPr lang="nl-BE" dirty="0"/>
              <a:t> out test set of 25 </a:t>
            </a:r>
            <a:r>
              <a:rPr lang="nl-BE" dirty="0" err="1"/>
              <a:t>fully</a:t>
            </a:r>
            <a:r>
              <a:rPr lang="nl-BE" dirty="0"/>
              <a:t> </a:t>
            </a:r>
            <a:r>
              <a:rPr lang="nl-BE" dirty="0" err="1"/>
              <a:t>labelled</a:t>
            </a:r>
            <a:r>
              <a:rPr lang="nl-BE" dirty="0"/>
              <a:t> images (</a:t>
            </a:r>
            <a:r>
              <a:rPr lang="nl-BE" dirty="0" err="1"/>
              <a:t>final</a:t>
            </a:r>
            <a:r>
              <a:rPr lang="nl-BE" dirty="0"/>
              <a:t> score: </a:t>
            </a:r>
            <a:r>
              <a:rPr lang="nl-BE" dirty="0" err="1"/>
              <a:t>mean</a:t>
            </a:r>
            <a:r>
              <a:rPr lang="nl-BE" dirty="0"/>
              <a:t> </a:t>
            </a:r>
            <a:r>
              <a:rPr lang="nl-BE" dirty="0" err="1"/>
              <a:t>dice</a:t>
            </a:r>
            <a:r>
              <a:rPr lang="nl-BE" dirty="0"/>
              <a:t> score on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vertebra</a:t>
            </a:r>
            <a:r>
              <a:rPr lang="nl-BE" dirty="0"/>
              <a:t>) </a:t>
            </a:r>
            <a:r>
              <a:rPr lang="nl-BE" dirty="0">
                <a:sym typeface="Wingdings" panose="05000000000000000000" pitchFamily="2" charset="2"/>
              </a:rPr>
              <a:t> 84 </a:t>
            </a:r>
            <a:r>
              <a:rPr lang="nl-BE" dirty="0" err="1">
                <a:sym typeface="Wingdings" panose="05000000000000000000" pitchFamily="2" charset="2"/>
              </a:rPr>
              <a:t>fully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labelled</a:t>
            </a:r>
            <a:r>
              <a:rPr lang="nl-BE" dirty="0">
                <a:sym typeface="Wingdings" panose="05000000000000000000" pitchFamily="2" charset="2"/>
              </a:rPr>
              <a:t> images </a:t>
            </a:r>
            <a:r>
              <a:rPr lang="nl-BE" dirty="0" err="1">
                <a:sym typeface="Wingdings" panose="05000000000000000000" pitchFamily="2" charset="2"/>
              </a:rPr>
              <a:t>to</a:t>
            </a:r>
            <a:r>
              <a:rPr lang="nl-BE" dirty="0">
                <a:sym typeface="Wingdings" panose="05000000000000000000" pitchFamily="2" charset="2"/>
              </a:rPr>
              <a:t> train on.</a:t>
            </a:r>
          </a:p>
          <a:p>
            <a:pPr marL="88900" indent="0">
              <a:buNone/>
            </a:pPr>
            <a:r>
              <a:rPr lang="nl-BE" dirty="0">
                <a:sym typeface="Wingdings" panose="05000000000000000000" pitchFamily="2" charset="2"/>
              </a:rPr>
              <a:t>	+ 5 </a:t>
            </a:r>
            <a:r>
              <a:rPr lang="nl-BE" dirty="0" err="1">
                <a:sym typeface="Wingdings" panose="05000000000000000000" pitchFamily="2" charset="2"/>
              </a:rPr>
              <a:t>unlabelled</a:t>
            </a:r>
            <a:r>
              <a:rPr lang="nl-BE" dirty="0">
                <a:sym typeface="Wingdings" panose="05000000000000000000" pitchFamily="2" charset="2"/>
              </a:rPr>
              <a:t> images </a:t>
            </a:r>
            <a:r>
              <a:rPr lang="nl-BE" dirty="0" err="1">
                <a:sym typeface="Wingdings" panose="05000000000000000000" pitchFamily="2" charset="2"/>
              </a:rPr>
              <a:t>from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xVertSeg</a:t>
            </a:r>
            <a:r>
              <a:rPr lang="nl-BE" dirty="0">
                <a:sym typeface="Wingdings" panose="05000000000000000000" pitchFamily="2" charset="2"/>
              </a:rPr>
              <a:t>-CT </a:t>
            </a:r>
            <a:r>
              <a:rPr lang="nl-BE" dirty="0" err="1">
                <a:sym typeface="Wingdings" panose="05000000000000000000" pitchFamily="2" charset="2"/>
              </a:rPr>
              <a:t>for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visual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inspection</a:t>
            </a:r>
            <a:endParaRPr lang="nl-BE" dirty="0"/>
          </a:p>
          <a:p>
            <a:pPr>
              <a:buFont typeface="Arial" panose="020B0604020202020204" pitchFamily="34" charset="0"/>
              <a:buChar char="•"/>
            </a:pPr>
            <a:r>
              <a:rPr lang="nl-BE" dirty="0" err="1"/>
              <a:t>Models</a:t>
            </a:r>
            <a:r>
              <a:rPr lang="nl-BE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Train model on </a:t>
            </a:r>
            <a:r>
              <a:rPr lang="nl-BE" dirty="0" err="1"/>
              <a:t>fully</a:t>
            </a:r>
            <a:r>
              <a:rPr lang="nl-BE" dirty="0"/>
              <a:t> </a:t>
            </a:r>
            <a:r>
              <a:rPr lang="nl-BE" dirty="0" err="1"/>
              <a:t>labelled</a:t>
            </a:r>
            <a:r>
              <a:rPr lang="nl-BE" dirty="0"/>
              <a:t> samples (84 images, 70-30 train/val)</a:t>
            </a:r>
          </a:p>
          <a:p>
            <a:pPr lvl="2"/>
            <a:r>
              <a:rPr lang="nl-BE" dirty="0" err="1"/>
              <a:t>Bench-mark</a:t>
            </a:r>
            <a:r>
              <a:rPr lang="nl-BE" dirty="0"/>
              <a:t> on </a:t>
            </a:r>
            <a:r>
              <a:rPr lang="nl-BE" dirty="0" err="1"/>
              <a:t>validation</a:t>
            </a:r>
            <a:r>
              <a:rPr lang="nl-BE" dirty="0"/>
              <a:t> set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Point </a:t>
            </a:r>
            <a:r>
              <a:rPr lang="nl-BE" dirty="0" err="1"/>
              <a:t>supervised</a:t>
            </a:r>
            <a:r>
              <a:rPr lang="nl-BE" dirty="0"/>
              <a:t> model:</a:t>
            </a:r>
          </a:p>
          <a:p>
            <a:pPr lvl="2"/>
            <a:r>
              <a:rPr lang="nl-BE" dirty="0" err="1">
                <a:sym typeface="Wingdings" panose="05000000000000000000" pitchFamily="2" charset="2"/>
              </a:rPr>
              <a:t>With</a:t>
            </a:r>
            <a:r>
              <a:rPr lang="nl-BE" dirty="0">
                <a:sym typeface="Wingdings" panose="05000000000000000000" pitchFamily="2" charset="2"/>
              </a:rPr>
              <a:t> 84 images volume labels  points: </a:t>
            </a:r>
            <a:r>
              <a:rPr lang="nl-BE" dirty="0" err="1">
                <a:sym typeface="Wingdings" panose="05000000000000000000" pitchFamily="2" charset="2"/>
              </a:rPr>
              <a:t>compare</a:t>
            </a:r>
            <a:r>
              <a:rPr lang="nl-BE" dirty="0">
                <a:sym typeface="Wingdings" panose="05000000000000000000" pitchFamily="2" charset="2"/>
              </a:rPr>
              <a:t> performance </a:t>
            </a:r>
            <a:r>
              <a:rPr lang="nl-BE" dirty="0" err="1">
                <a:sym typeface="Wingdings" panose="05000000000000000000" pitchFamily="2" charset="2"/>
              </a:rPr>
              <a:t>to</a:t>
            </a:r>
            <a:r>
              <a:rPr lang="nl-BE" dirty="0">
                <a:sym typeface="Wingdings" panose="05000000000000000000" pitchFamily="2" charset="2"/>
              </a:rPr>
              <a:t> benchmark</a:t>
            </a:r>
          </a:p>
          <a:p>
            <a:pPr lvl="2"/>
            <a:r>
              <a:rPr lang="nl-BE" dirty="0">
                <a:sym typeface="Wingdings" panose="05000000000000000000" pitchFamily="2" charset="2"/>
              </a:rPr>
              <a:t>Train </a:t>
            </a:r>
            <a:r>
              <a:rPr lang="nl-BE" dirty="0" err="1">
                <a:sym typeface="Wingdings" panose="05000000000000000000" pitchFamily="2" charset="2"/>
              </a:rPr>
              <a:t>with</a:t>
            </a:r>
            <a:r>
              <a:rPr lang="nl-BE" dirty="0">
                <a:sym typeface="Wingdings" panose="05000000000000000000" pitchFamily="2" charset="2"/>
              </a:rPr>
              <a:t> extra 200 point </a:t>
            </a:r>
            <a:r>
              <a:rPr lang="nl-BE" dirty="0" err="1">
                <a:sym typeface="Wingdings" panose="05000000000000000000" pitchFamily="2" charset="2"/>
              </a:rPr>
              <a:t>annotated</a:t>
            </a:r>
            <a:r>
              <a:rPr lang="nl-BE" dirty="0">
                <a:sym typeface="Wingdings" panose="05000000000000000000" pitchFamily="2" charset="2"/>
              </a:rPr>
              <a:t> images</a:t>
            </a:r>
            <a:endParaRPr lang="nl-BE" dirty="0"/>
          </a:p>
          <a:p>
            <a:pPr marL="1054100" lvl="2" indent="0">
              <a:buNone/>
            </a:pPr>
            <a:r>
              <a:rPr lang="nl-BE" dirty="0"/>
              <a:t>	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652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492</Words>
  <Application>Microsoft Office PowerPoint</Application>
  <PresentationFormat>On-screen Show (4:3)</PresentationFormat>
  <Paragraphs>130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Roboto Condensed</vt:lpstr>
      <vt:lpstr>Calibri Light</vt:lpstr>
      <vt:lpstr>Roboto Light</vt:lpstr>
      <vt:lpstr>Calibri</vt:lpstr>
      <vt:lpstr>Arial</vt:lpstr>
      <vt:lpstr>Office Theme</vt:lpstr>
      <vt:lpstr>Jan Alexander Point-supervised segmentation of human spine</vt:lpstr>
      <vt:lpstr>Broad view of project: Addition to REISS project Verhaert</vt:lpstr>
      <vt:lpstr>Broad view of project: Addition to REISS project IMEC-Verhaert</vt:lpstr>
      <vt:lpstr>Thesis objective</vt:lpstr>
      <vt:lpstr>General overview</vt:lpstr>
      <vt:lpstr>Progress  sem. 1 less than expected</vt:lpstr>
      <vt:lpstr>Data-set search</vt:lpstr>
      <vt:lpstr>Remarks on data</vt:lpstr>
      <vt:lpstr>General steps</vt:lpstr>
      <vt:lpstr>Timeline</vt:lpstr>
      <vt:lpstr>First model to test</vt:lpstr>
      <vt:lpstr>Unet</vt:lpstr>
      <vt:lpstr>Point-annotation</vt:lpstr>
      <vt:lpstr>Next meeting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Jan Alexander Point-supervised segmentation of human spine</dc:title>
  <dc:creator>Jan Alexander</dc:creator>
  <cp:lastModifiedBy>Jan Alexander</cp:lastModifiedBy>
  <cp:revision>18</cp:revision>
  <dcterms:created xsi:type="dcterms:W3CDTF">2021-01-28T21:57:24Z</dcterms:created>
  <dcterms:modified xsi:type="dcterms:W3CDTF">2021-01-29T10:59:35Z</dcterms:modified>
</cp:coreProperties>
</file>

<file path=docProps/thumbnail.jpeg>
</file>